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63" r:id="rId2"/>
    <p:sldId id="261" r:id="rId3"/>
    <p:sldId id="267" r:id="rId4"/>
    <p:sldId id="268" r:id="rId5"/>
    <p:sldId id="264" r:id="rId6"/>
    <p:sldId id="262" r:id="rId7"/>
    <p:sldId id="270" r:id="rId8"/>
    <p:sldId id="266" r:id="rId9"/>
  </p:sldIdLst>
  <p:sldSz cx="16417925" cy="10801350"/>
  <p:notesSz cx="6858000" cy="9144000"/>
  <p:defaultTextStyle>
    <a:defPPr>
      <a:defRPr lang="ru-RU"/>
    </a:defPPr>
    <a:lvl1pPr marL="0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1pPr>
    <a:lvl2pPr marL="777651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2pPr>
    <a:lvl3pPr marL="1555303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3pPr>
    <a:lvl4pPr marL="2332954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4pPr>
    <a:lvl5pPr marL="3110606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5pPr>
    <a:lvl6pPr marL="3888257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6pPr>
    <a:lvl7pPr marL="4665909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7pPr>
    <a:lvl8pPr marL="5443560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8pPr>
    <a:lvl9pPr marL="6221212" algn="l" defTabSz="1555303" rtl="0" eaLnBrk="1" latinLnBrk="0" hangingPunct="1">
      <a:defRPr sz="31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CC0000"/>
    <a:srgbClr val="C62226"/>
    <a:srgbClr val="AE1E21"/>
    <a:srgbClr val="0075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-108" y="-306"/>
      </p:cViewPr>
      <p:guideLst>
        <p:guide orient="horz" pos="3402"/>
        <p:guide pos="517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Лист1!$A$25</c:f>
              <c:strCache>
                <c:ptCount val="1"/>
                <c:pt idx="0">
                  <c:v>количество субъектов МСП, ед.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rgbClr val="CC0000"/>
              </a:solidFill>
            </c:spPr>
          </c:dPt>
          <c:dLbls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rgbClr val="CC0000"/>
                        </a:solidFill>
                      </a:rPr>
                      <a:t>15 540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</c:spPr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Лист1!$B$24:$F$24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Лист1!$B$25:$F$25</c:f>
              <c:numCache>
                <c:formatCode>#,##0</c:formatCode>
                <c:ptCount val="5"/>
                <c:pt idx="0">
                  <c:v>11874</c:v>
                </c:pt>
                <c:pt idx="1">
                  <c:v>12224</c:v>
                </c:pt>
                <c:pt idx="2">
                  <c:v>13495</c:v>
                </c:pt>
                <c:pt idx="3">
                  <c:v>14655</c:v>
                </c:pt>
                <c:pt idx="4">
                  <c:v>15540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643584"/>
        <c:axId val="80863232"/>
      </c:barChart>
      <c:catAx>
        <c:axId val="886435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3200"/>
            </a:pPr>
            <a:endParaRPr lang="ru-RU"/>
          </a:p>
        </c:txPr>
        <c:crossAx val="80863232"/>
        <c:crosses val="autoZero"/>
        <c:auto val="1"/>
        <c:lblAlgn val="ctr"/>
        <c:lblOffset val="100"/>
        <c:noMultiLvlLbl val="0"/>
      </c:catAx>
      <c:valAx>
        <c:axId val="80863232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88643584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28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1298676048226899"/>
          <c:y val="5.0400916380297825E-2"/>
          <c:w val="0.45974551555679716"/>
          <c:h val="0.76669426630949478"/>
        </c:manualLayout>
      </c:layout>
      <c:barChart>
        <c:barDir val="bar"/>
        <c:grouping val="clustered"/>
        <c:varyColors val="0"/>
        <c:ser>
          <c:idx val="1"/>
          <c:order val="0"/>
          <c:tx>
            <c:v>по численности занятых</c:v>
          </c:tx>
          <c:invertIfNegative val="0"/>
          <c:dLbls>
            <c:txPr>
              <a:bodyPr/>
              <a:lstStyle/>
              <a:p>
                <a:pPr>
                  <a:defRPr sz="2400">
                    <a:solidFill>
                      <a:schemeClr val="tx1"/>
                    </a:solidFill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'2017 Численность'!$A$50:$A$56</c:f>
              <c:strCache>
                <c:ptCount val="7"/>
                <c:pt idx="0">
                  <c:v>научные исследования и разработки</c:v>
                </c:pt>
                <c:pt idx="1">
                  <c:v>прочее</c:v>
                </c:pt>
                <c:pt idx="2">
                  <c:v>строительство</c:v>
                </c:pt>
                <c:pt idx="3">
                  <c:v>транспорт и связь</c:v>
                </c:pt>
                <c:pt idx="4">
                  <c:v>операции с недвижимым имуществом, услуги</c:v>
                </c:pt>
                <c:pt idx="5">
                  <c:v>обрабатывающие производства</c:v>
                </c:pt>
                <c:pt idx="6">
                  <c:v>оптово-розничная торговля</c:v>
                </c:pt>
              </c:strCache>
            </c:strRef>
          </c:cat>
          <c:val>
            <c:numRef>
              <c:f>'2017 Численность'!$C$50:$C$56</c:f>
              <c:numCache>
                <c:formatCode>0%</c:formatCode>
                <c:ptCount val="7"/>
                <c:pt idx="0">
                  <c:v>5.6136474578012997E-2</c:v>
                </c:pt>
                <c:pt idx="1">
                  <c:v>8.5733371014567225E-2</c:v>
                </c:pt>
                <c:pt idx="2">
                  <c:v>9.765434319040156E-2</c:v>
                </c:pt>
                <c:pt idx="3">
                  <c:v>0.11255555841019449</c:v>
                </c:pt>
                <c:pt idx="4">
                  <c:v>0.14135601058500116</c:v>
                </c:pt>
                <c:pt idx="5">
                  <c:v>0.24008940729131875</c:v>
                </c:pt>
                <c:pt idx="6">
                  <c:v>0.26647483493050383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645120"/>
        <c:axId val="80870720"/>
      </c:barChart>
      <c:catAx>
        <c:axId val="88645120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2400">
                <a:solidFill>
                  <a:schemeClr val="tx1"/>
                </a:solidFill>
              </a:defRPr>
            </a:pPr>
            <a:endParaRPr lang="ru-RU"/>
          </a:p>
        </c:txPr>
        <c:crossAx val="80870720"/>
        <c:crosses val="autoZero"/>
        <c:auto val="1"/>
        <c:lblAlgn val="ctr"/>
        <c:lblOffset val="100"/>
        <c:noMultiLvlLbl val="0"/>
      </c:catAx>
      <c:valAx>
        <c:axId val="8087072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88645120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3600">
              <a:solidFill>
                <a:schemeClr val="tx1"/>
              </a:solidFill>
            </a:defRPr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5604190472880417E-2"/>
          <c:y val="9.1602526859492842E-2"/>
          <c:w val="0.41641693581751937"/>
          <c:h val="0.63827846541641098"/>
        </c:manualLayout>
      </c:layout>
      <c:pieChart>
        <c:varyColors val="1"/>
        <c:ser>
          <c:idx val="0"/>
          <c:order val="0"/>
          <c:explosion val="11"/>
          <c:dPt>
            <c:idx val="0"/>
            <c:bubble3D val="0"/>
            <c:explosion val="9"/>
            <c:spPr>
              <a:solidFill>
                <a:schemeClr val="accent1">
                  <a:lumMod val="75000"/>
                </a:schemeClr>
              </a:solidFill>
            </c:spPr>
          </c:dPt>
          <c:dPt>
            <c:idx val="1"/>
            <c:bubble3D val="0"/>
            <c:spPr>
              <a:solidFill>
                <a:srgbClr val="CC3300"/>
              </a:solidFill>
            </c:spPr>
          </c:dPt>
          <c:dPt>
            <c:idx val="2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accent1">
                  <a:lumMod val="40000"/>
                  <a:lumOff val="60000"/>
                </a:schemeClr>
              </a:solidFill>
            </c:spPr>
          </c:dPt>
          <c:dPt>
            <c:idx val="4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</c:spPr>
          </c:dPt>
          <c:dPt>
            <c:idx val="5"/>
            <c:bubble3D val="0"/>
            <c:spPr>
              <a:solidFill>
                <a:srgbClr val="C62226"/>
              </a:solidFill>
            </c:spPr>
          </c:dPt>
          <c:dPt>
            <c:idx val="6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7"/>
            <c:bubble3D val="0"/>
            <c:explosion val="10"/>
            <c:spPr>
              <a:solidFill>
                <a:schemeClr val="bg1">
                  <a:lumMod val="75000"/>
                </a:schemeClr>
              </a:solidFill>
            </c:spPr>
          </c:dPt>
          <c:dLbls>
            <c:dLbl>
              <c:idx val="6"/>
              <c:layout>
                <c:manualLayout>
                  <c:x val="5.4987779518635836E-2"/>
                  <c:y val="-5.00058281320290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2600" b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Лист3!$A$2:$A$9</c:f>
              <c:strCache>
                <c:ptCount val="8"/>
                <c:pt idx="0">
                  <c:v>научные исследования и разработки, 8%</c:v>
                </c:pt>
                <c:pt idx="1">
                  <c:v>прочее, 12%</c:v>
                </c:pt>
                <c:pt idx="2">
                  <c:v>строительство, 12%</c:v>
                </c:pt>
                <c:pt idx="3">
                  <c:v>транспорт и связь,7%</c:v>
                </c:pt>
                <c:pt idx="4">
                  <c:v>операции с недвижимым имуществом, услуги, 10%</c:v>
                </c:pt>
                <c:pt idx="5">
                  <c:v>обрабатывающие производства, 12%</c:v>
                </c:pt>
                <c:pt idx="6">
                  <c:v>сопутствующие дополнительные услуги, 5%</c:v>
                </c:pt>
                <c:pt idx="7">
                  <c:v>оптово-розничная торговля, 34%</c:v>
                </c:pt>
              </c:strCache>
            </c:strRef>
          </c:cat>
          <c:val>
            <c:numRef>
              <c:f>Лист3!$B$2:$B$9</c:f>
              <c:numCache>
                <c:formatCode>0%</c:formatCode>
                <c:ptCount val="8"/>
                <c:pt idx="0">
                  <c:v>7.9659815733522321E-2</c:v>
                </c:pt>
                <c:pt idx="1">
                  <c:v>0.12</c:v>
                </c:pt>
                <c:pt idx="2">
                  <c:v>0.12161587526576896</c:v>
                </c:pt>
                <c:pt idx="3">
                  <c:v>7.0000000000000007E-2</c:v>
                </c:pt>
                <c:pt idx="4">
                  <c:v>0.1</c:v>
                </c:pt>
                <c:pt idx="5">
                  <c:v>0.11552090715804395</c:v>
                </c:pt>
                <c:pt idx="6">
                  <c:v>0.05</c:v>
                </c:pt>
                <c:pt idx="7">
                  <c:v>0.34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30223236468732E-2"/>
          <c:y val="0.75549107931541315"/>
          <c:w val="0.64670327430172103"/>
          <c:h val="0.24450892068458696"/>
        </c:manualLayout>
      </c:layout>
      <c:overlay val="0"/>
      <c:txPr>
        <a:bodyPr/>
        <a:lstStyle/>
        <a:p>
          <a:pPr>
            <a:defRPr sz="2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explosion val="5"/>
          <c:dPt>
            <c:idx val="0"/>
            <c:bubble3D val="0"/>
          </c:dPt>
          <c:val>
            <c:numRef>
              <c:f>Лист3!$B$29:$B$30</c:f>
              <c:numCache>
                <c:formatCode>General</c:formatCode>
                <c:ptCount val="2"/>
                <c:pt idx="0">
                  <c:v>40</c:v>
                </c:pt>
                <c:pt idx="1">
                  <c:v>57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Лист2!$A$4</c:f>
              <c:strCache>
                <c:ptCount val="1"/>
                <c:pt idx="0">
                  <c:v>Среднемесячная заработная плата работников малых предприятий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rgbClr val="C00000"/>
              </a:solidFill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3</a:t>
                    </a:r>
                    <a:r>
                      <a:rPr lang="ru-RU" dirty="0" smtClean="0"/>
                      <a:t>2</a:t>
                    </a:r>
                    <a:r>
                      <a:rPr lang="en-US" dirty="0" smtClean="0"/>
                      <a:t> </a:t>
                    </a:r>
                    <a:r>
                      <a:rPr lang="ru-RU" dirty="0" smtClean="0"/>
                      <a:t>748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r>
                      <a:rPr lang="ru-RU" smtClean="0"/>
                      <a:t>5</a:t>
                    </a:r>
                    <a:r>
                      <a:rPr lang="en-US" smtClean="0"/>
                      <a:t> </a:t>
                    </a:r>
                    <a:r>
                      <a:rPr lang="ru-RU" smtClean="0"/>
                      <a:t>610</a:t>
                    </a:r>
                    <a:endParaRPr lang="en-US" dirty="0"/>
                  </a:p>
                </c:rich>
              </c:tx>
              <c:dLblPos val="in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3200"/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>
                <a:solidFill>
                  <a:srgbClr val="002060"/>
                </a:solidFill>
              </a:ln>
            </c:spPr>
            <c:trendlineType val="linear"/>
            <c:dispRSqr val="0"/>
            <c:dispEq val="0"/>
          </c:trendline>
          <c:cat>
            <c:numRef>
              <c:f>Лист2!$B$3:$F$3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Лист2!$B$4:$F$4</c:f>
              <c:numCache>
                <c:formatCode>#,##0</c:formatCode>
                <c:ptCount val="5"/>
                <c:pt idx="0">
                  <c:v>26402</c:v>
                </c:pt>
                <c:pt idx="1">
                  <c:v>27110</c:v>
                </c:pt>
                <c:pt idx="2">
                  <c:v>28980</c:v>
                </c:pt>
                <c:pt idx="3">
                  <c:v>33551</c:v>
                </c:pt>
                <c:pt idx="4">
                  <c:v>34778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05861632"/>
        <c:axId val="105786752"/>
      </c:barChart>
      <c:catAx>
        <c:axId val="105861632"/>
        <c:scaling>
          <c:orientation val="minMax"/>
        </c:scaling>
        <c:delete val="0"/>
        <c:axPos val="l"/>
        <c:majorGridlines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2800"/>
            </a:pPr>
            <a:endParaRPr lang="ru-RU"/>
          </a:p>
        </c:txPr>
        <c:crossAx val="105786752"/>
        <c:crosses val="autoZero"/>
        <c:auto val="1"/>
        <c:lblAlgn val="ctr"/>
        <c:lblOffset val="100"/>
        <c:noMultiLvlLbl val="1"/>
      </c:catAx>
      <c:valAx>
        <c:axId val="105786752"/>
        <c:scaling>
          <c:orientation val="minMax"/>
        </c:scaling>
        <c:delete val="1"/>
        <c:axPos val="b"/>
        <c:numFmt formatCode="#,##0" sourceLinked="1"/>
        <c:majorTickMark val="out"/>
        <c:minorTickMark val="none"/>
        <c:tickLblPos val="nextTo"/>
        <c:crossAx val="10586163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2514452201940107E-2"/>
          <c:y val="2.5083248476116527E-2"/>
          <c:w val="0.88803522455058048"/>
          <c:h val="0.714837240306632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Лист1!$A$19</c:f>
              <c:strCache>
                <c:ptCount val="1"/>
                <c:pt idx="0">
                  <c:v>субсидия в рамках областной программы </c:v>
                </c:pt>
              </c:strCache>
            </c:strRef>
          </c:tx>
          <c:invertIfNegative val="0"/>
          <c:cat>
            <c:numRef>
              <c:f>Лист1!$B$18:$F$18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Лист1!$B$19:$F$19</c:f>
              <c:numCache>
                <c:formatCode>0.0</c:formatCode>
                <c:ptCount val="5"/>
                <c:pt idx="0">
                  <c:v>11.1</c:v>
                </c:pt>
                <c:pt idx="1">
                  <c:v>18.3</c:v>
                </c:pt>
                <c:pt idx="2">
                  <c:v>26.4</c:v>
                </c:pt>
                <c:pt idx="3">
                  <c:v>13.5</c:v>
                </c:pt>
                <c:pt idx="4">
                  <c:v>8.1</c:v>
                </c:pt>
              </c:numCache>
            </c:numRef>
          </c:val>
        </c:ser>
        <c:ser>
          <c:idx val="1"/>
          <c:order val="1"/>
          <c:tx>
            <c:strRef>
              <c:f>Лист1!$A$20</c:f>
              <c:strCache>
                <c:ptCount val="1"/>
                <c:pt idx="0">
                  <c:v>субсидия в рамках муниципальной программы </c:v>
                </c:pt>
              </c:strCache>
            </c:strRef>
          </c:tx>
          <c:invertIfNegative val="0"/>
          <c:cat>
            <c:numRef>
              <c:f>Лист1!$B$18:$F$18</c:f>
              <c:numCache>
                <c:formatCode>General</c:formatCode>
                <c:ptCount val="5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</c:numCache>
            </c:numRef>
          </c:cat>
          <c:val>
            <c:numRef>
              <c:f>Лист1!$B$20:$F$20</c:f>
              <c:numCache>
                <c:formatCode>0.0</c:formatCode>
                <c:ptCount val="5"/>
                <c:pt idx="0">
                  <c:v>14.3</c:v>
                </c:pt>
                <c:pt idx="1">
                  <c:v>10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5862656"/>
        <c:axId val="105789056"/>
      </c:barChart>
      <c:catAx>
        <c:axId val="1058626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2800"/>
            </a:pPr>
            <a:endParaRPr lang="ru-RU"/>
          </a:p>
        </c:txPr>
        <c:crossAx val="105789056"/>
        <c:crosses val="autoZero"/>
        <c:auto val="1"/>
        <c:lblAlgn val="ctr"/>
        <c:lblOffset val="100"/>
        <c:noMultiLvlLbl val="0"/>
      </c:catAx>
      <c:valAx>
        <c:axId val="105789056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05862656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overlay val="0"/>
      <c:txPr>
        <a:bodyPr/>
        <a:lstStyle/>
        <a:p>
          <a:pPr>
            <a:defRPr sz="3000"/>
          </a:pPr>
          <a:endParaRPr lang="ru-RU"/>
        </a:p>
      </c:txPr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0F0EB1-7ECC-4C45-8D07-7CC400CE4B58}" type="datetimeFigureOut">
              <a:rPr lang="ru-RU" smtClean="0"/>
              <a:t>01.04.2019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23913" y="685800"/>
            <a:ext cx="52101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29E789-F48B-4A1A-AAC9-540F8F4FA85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755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1pPr>
    <a:lvl2pPr marL="777651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2pPr>
    <a:lvl3pPr marL="1555303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3pPr>
    <a:lvl4pPr marL="2332954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4pPr>
    <a:lvl5pPr marL="3110606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5pPr>
    <a:lvl6pPr marL="3888257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6pPr>
    <a:lvl7pPr marL="4665909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7pPr>
    <a:lvl8pPr marL="5443560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8pPr>
    <a:lvl9pPr marL="6221212" algn="l" defTabSz="1555303" rtl="0" eaLnBrk="1" latinLnBrk="0" hangingPunct="1">
      <a:defRPr sz="20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1345" y="3355420"/>
            <a:ext cx="13955236" cy="231528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462689" y="6120765"/>
            <a:ext cx="11492548" cy="276034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7776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5553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3329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1106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8882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466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5443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2212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96903" y="6940868"/>
            <a:ext cx="13955236" cy="2145268"/>
          </a:xfrm>
        </p:spPr>
        <p:txBody>
          <a:bodyPr anchor="t"/>
          <a:lstStyle>
            <a:lvl1pPr algn="l">
              <a:defRPr sz="68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96903" y="4578074"/>
            <a:ext cx="13955236" cy="2362795"/>
          </a:xfrm>
        </p:spPr>
        <p:txBody>
          <a:bodyPr anchor="b"/>
          <a:lstStyle>
            <a:lvl1pPr marL="0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1pPr>
            <a:lvl2pPr marL="777651" indent="0">
              <a:buNone/>
              <a:defRPr sz="3100">
                <a:solidFill>
                  <a:schemeClr val="tx1">
                    <a:tint val="75000"/>
                  </a:schemeClr>
                </a:solidFill>
              </a:defRPr>
            </a:lvl2pPr>
            <a:lvl3pPr marL="1555303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33295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311060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888257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665909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54435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6221212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20896" y="2520316"/>
            <a:ext cx="7251250" cy="712839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4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345779" y="2520316"/>
            <a:ext cx="7251250" cy="7128392"/>
          </a:xfrm>
        </p:spPr>
        <p:txBody>
          <a:bodyPr/>
          <a:lstStyle>
            <a:lvl1pPr>
              <a:defRPr sz="4800"/>
            </a:lvl1pPr>
            <a:lvl2pPr>
              <a:defRPr sz="4100"/>
            </a:lvl2pPr>
            <a:lvl3pPr>
              <a:defRPr sz="3400"/>
            </a:lvl3pPr>
            <a:lvl4pPr>
              <a:defRPr sz="3100"/>
            </a:lvl4pPr>
            <a:lvl5pPr>
              <a:defRPr sz="3100"/>
            </a:lvl5pPr>
            <a:lvl6pPr>
              <a:defRPr sz="3100"/>
            </a:lvl6pPr>
            <a:lvl7pPr>
              <a:defRPr sz="3100"/>
            </a:lvl7pPr>
            <a:lvl8pPr>
              <a:defRPr sz="3100"/>
            </a:lvl8pPr>
            <a:lvl9pPr>
              <a:defRPr sz="3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0896" y="2417803"/>
            <a:ext cx="7254101" cy="1007625"/>
          </a:xfrm>
        </p:spPr>
        <p:txBody>
          <a:bodyPr anchor="b"/>
          <a:lstStyle>
            <a:lvl1pPr marL="0" indent="0">
              <a:buNone/>
              <a:defRPr sz="4100" b="1"/>
            </a:lvl1pPr>
            <a:lvl2pPr marL="777651" indent="0">
              <a:buNone/>
              <a:defRPr sz="3400" b="1"/>
            </a:lvl2pPr>
            <a:lvl3pPr marL="1555303" indent="0">
              <a:buNone/>
              <a:defRPr sz="3100" b="1"/>
            </a:lvl3pPr>
            <a:lvl4pPr marL="2332954" indent="0">
              <a:buNone/>
              <a:defRPr sz="2700" b="1"/>
            </a:lvl4pPr>
            <a:lvl5pPr marL="3110606" indent="0">
              <a:buNone/>
              <a:defRPr sz="2700" b="1"/>
            </a:lvl5pPr>
            <a:lvl6pPr marL="3888257" indent="0">
              <a:buNone/>
              <a:defRPr sz="2700" b="1"/>
            </a:lvl6pPr>
            <a:lvl7pPr marL="4665909" indent="0">
              <a:buNone/>
              <a:defRPr sz="2700" b="1"/>
            </a:lvl7pPr>
            <a:lvl8pPr marL="5443560" indent="0">
              <a:buNone/>
              <a:defRPr sz="2700" b="1"/>
            </a:lvl8pPr>
            <a:lvl9pPr marL="6221212" indent="0">
              <a:buNone/>
              <a:defRPr sz="2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820896" y="3425428"/>
            <a:ext cx="7254101" cy="6223279"/>
          </a:xfrm>
        </p:spPr>
        <p:txBody>
          <a:bodyPr/>
          <a:lstStyle>
            <a:lvl1pPr>
              <a:defRPr sz="4100"/>
            </a:lvl1pPr>
            <a:lvl2pPr>
              <a:defRPr sz="34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8340079" y="2417803"/>
            <a:ext cx="7256951" cy="1007625"/>
          </a:xfrm>
        </p:spPr>
        <p:txBody>
          <a:bodyPr anchor="b"/>
          <a:lstStyle>
            <a:lvl1pPr marL="0" indent="0">
              <a:buNone/>
              <a:defRPr sz="4100" b="1"/>
            </a:lvl1pPr>
            <a:lvl2pPr marL="777651" indent="0">
              <a:buNone/>
              <a:defRPr sz="3400" b="1"/>
            </a:lvl2pPr>
            <a:lvl3pPr marL="1555303" indent="0">
              <a:buNone/>
              <a:defRPr sz="3100" b="1"/>
            </a:lvl3pPr>
            <a:lvl4pPr marL="2332954" indent="0">
              <a:buNone/>
              <a:defRPr sz="2700" b="1"/>
            </a:lvl4pPr>
            <a:lvl5pPr marL="3110606" indent="0">
              <a:buNone/>
              <a:defRPr sz="2700" b="1"/>
            </a:lvl5pPr>
            <a:lvl6pPr marL="3888257" indent="0">
              <a:buNone/>
              <a:defRPr sz="2700" b="1"/>
            </a:lvl6pPr>
            <a:lvl7pPr marL="4665909" indent="0">
              <a:buNone/>
              <a:defRPr sz="2700" b="1"/>
            </a:lvl7pPr>
            <a:lvl8pPr marL="5443560" indent="0">
              <a:buNone/>
              <a:defRPr sz="2700" b="1"/>
            </a:lvl8pPr>
            <a:lvl9pPr marL="6221212" indent="0">
              <a:buNone/>
              <a:defRPr sz="27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8340079" y="3425428"/>
            <a:ext cx="7256951" cy="6223279"/>
          </a:xfrm>
        </p:spPr>
        <p:txBody>
          <a:bodyPr/>
          <a:lstStyle>
            <a:lvl1pPr>
              <a:defRPr sz="4100"/>
            </a:lvl1pPr>
            <a:lvl2pPr>
              <a:defRPr sz="3400"/>
            </a:lvl2pPr>
            <a:lvl3pPr>
              <a:defRPr sz="31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897" y="430054"/>
            <a:ext cx="5401384" cy="1830229"/>
          </a:xfrm>
        </p:spPr>
        <p:txBody>
          <a:bodyPr anchor="b"/>
          <a:lstStyle>
            <a:lvl1pPr algn="l">
              <a:defRPr sz="3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18953" y="430055"/>
            <a:ext cx="9178076" cy="9218653"/>
          </a:xfrm>
        </p:spPr>
        <p:txBody>
          <a:bodyPr/>
          <a:lstStyle>
            <a:lvl1pPr>
              <a:defRPr sz="5400"/>
            </a:lvl1pPr>
            <a:lvl2pPr>
              <a:defRPr sz="4800"/>
            </a:lvl2pPr>
            <a:lvl3pPr>
              <a:defRPr sz="41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20897" y="2260283"/>
            <a:ext cx="5401384" cy="7388424"/>
          </a:xfrm>
        </p:spPr>
        <p:txBody>
          <a:bodyPr/>
          <a:lstStyle>
            <a:lvl1pPr marL="0" indent="0">
              <a:buNone/>
              <a:defRPr sz="2400"/>
            </a:lvl1pPr>
            <a:lvl2pPr marL="777651" indent="0">
              <a:buNone/>
              <a:defRPr sz="2000"/>
            </a:lvl2pPr>
            <a:lvl3pPr marL="1555303" indent="0">
              <a:buNone/>
              <a:defRPr sz="1700"/>
            </a:lvl3pPr>
            <a:lvl4pPr marL="2332954" indent="0">
              <a:buNone/>
              <a:defRPr sz="1500"/>
            </a:lvl4pPr>
            <a:lvl5pPr marL="3110606" indent="0">
              <a:buNone/>
              <a:defRPr sz="1500"/>
            </a:lvl5pPr>
            <a:lvl6pPr marL="3888257" indent="0">
              <a:buNone/>
              <a:defRPr sz="1500"/>
            </a:lvl6pPr>
            <a:lvl7pPr marL="4665909" indent="0">
              <a:buNone/>
              <a:defRPr sz="1500"/>
            </a:lvl7pPr>
            <a:lvl8pPr marL="5443560" indent="0">
              <a:buNone/>
              <a:defRPr sz="1500"/>
            </a:lvl8pPr>
            <a:lvl9pPr marL="6221212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18028" y="7560945"/>
            <a:ext cx="9850755" cy="892612"/>
          </a:xfrm>
        </p:spPr>
        <p:txBody>
          <a:bodyPr anchor="b"/>
          <a:lstStyle>
            <a:lvl1pPr algn="l">
              <a:defRPr sz="34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218028" y="965121"/>
            <a:ext cx="9850755" cy="6480810"/>
          </a:xfrm>
        </p:spPr>
        <p:txBody>
          <a:bodyPr/>
          <a:lstStyle>
            <a:lvl1pPr marL="0" indent="0">
              <a:buNone/>
              <a:defRPr sz="5400"/>
            </a:lvl1pPr>
            <a:lvl2pPr marL="777651" indent="0">
              <a:buNone/>
              <a:defRPr sz="4800"/>
            </a:lvl2pPr>
            <a:lvl3pPr marL="1555303" indent="0">
              <a:buNone/>
              <a:defRPr sz="4100"/>
            </a:lvl3pPr>
            <a:lvl4pPr marL="2332954" indent="0">
              <a:buNone/>
              <a:defRPr sz="3400"/>
            </a:lvl4pPr>
            <a:lvl5pPr marL="3110606" indent="0">
              <a:buNone/>
              <a:defRPr sz="3400"/>
            </a:lvl5pPr>
            <a:lvl6pPr marL="3888257" indent="0">
              <a:buNone/>
              <a:defRPr sz="3400"/>
            </a:lvl6pPr>
            <a:lvl7pPr marL="4665909" indent="0">
              <a:buNone/>
              <a:defRPr sz="3400"/>
            </a:lvl7pPr>
            <a:lvl8pPr marL="5443560" indent="0">
              <a:buNone/>
              <a:defRPr sz="3400"/>
            </a:lvl8pPr>
            <a:lvl9pPr marL="6221212" indent="0">
              <a:buNone/>
              <a:defRPr sz="34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18028" y="8453557"/>
            <a:ext cx="9850755" cy="1267658"/>
          </a:xfrm>
        </p:spPr>
        <p:txBody>
          <a:bodyPr/>
          <a:lstStyle>
            <a:lvl1pPr marL="0" indent="0">
              <a:buNone/>
              <a:defRPr sz="2400"/>
            </a:lvl1pPr>
            <a:lvl2pPr marL="777651" indent="0">
              <a:buNone/>
              <a:defRPr sz="2000"/>
            </a:lvl2pPr>
            <a:lvl3pPr marL="1555303" indent="0">
              <a:buNone/>
              <a:defRPr sz="1700"/>
            </a:lvl3pPr>
            <a:lvl4pPr marL="2332954" indent="0">
              <a:buNone/>
              <a:defRPr sz="1500"/>
            </a:lvl4pPr>
            <a:lvl5pPr marL="3110606" indent="0">
              <a:buNone/>
              <a:defRPr sz="1500"/>
            </a:lvl5pPr>
            <a:lvl6pPr marL="3888257" indent="0">
              <a:buNone/>
              <a:defRPr sz="1500"/>
            </a:lvl6pPr>
            <a:lvl7pPr marL="4665909" indent="0">
              <a:buNone/>
              <a:defRPr sz="1500"/>
            </a:lvl7pPr>
            <a:lvl8pPr marL="5443560" indent="0">
              <a:buNone/>
              <a:defRPr sz="1500"/>
            </a:lvl8pPr>
            <a:lvl9pPr marL="6221212" indent="0">
              <a:buNone/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1902996" y="432556"/>
            <a:ext cx="3694033" cy="921615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20896" y="432556"/>
            <a:ext cx="10808467" cy="92161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0896" y="432555"/>
            <a:ext cx="14776133" cy="1800225"/>
          </a:xfrm>
          <a:prstGeom prst="rect">
            <a:avLst/>
          </a:prstGeom>
        </p:spPr>
        <p:txBody>
          <a:bodyPr vert="horz" lIns="155530" tIns="77765" rIns="155530" bIns="77765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20896" y="2520316"/>
            <a:ext cx="14776133" cy="7128392"/>
          </a:xfrm>
          <a:prstGeom prst="rect">
            <a:avLst/>
          </a:prstGeom>
        </p:spPr>
        <p:txBody>
          <a:bodyPr vert="horz" lIns="155530" tIns="77765" rIns="155530" bIns="77765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20896" y="10011252"/>
            <a:ext cx="3830849" cy="575072"/>
          </a:xfrm>
          <a:prstGeom prst="rect">
            <a:avLst/>
          </a:prstGeom>
        </p:spPr>
        <p:txBody>
          <a:bodyPr vert="horz" lIns="155530" tIns="77765" rIns="155530" bIns="77765" rtlCol="0" anchor="ctr"/>
          <a:lstStyle>
            <a:lvl1pPr algn="l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5609458" y="10011252"/>
            <a:ext cx="5199010" cy="575072"/>
          </a:xfrm>
          <a:prstGeom prst="rect">
            <a:avLst/>
          </a:prstGeom>
        </p:spPr>
        <p:txBody>
          <a:bodyPr vert="horz" lIns="155530" tIns="77765" rIns="155530" bIns="77765" rtlCol="0" anchor="ctr"/>
          <a:lstStyle>
            <a:lvl1pPr algn="ct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1766180" y="10011252"/>
            <a:ext cx="3830849" cy="575072"/>
          </a:xfrm>
          <a:prstGeom prst="rect">
            <a:avLst/>
          </a:prstGeom>
        </p:spPr>
        <p:txBody>
          <a:bodyPr vert="horz" lIns="155530" tIns="77765" rIns="155530" bIns="77765" rtlCol="0" anchor="ctr"/>
          <a:lstStyle>
            <a:lvl1pPr algn="r">
              <a:defRPr sz="2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555303" rtl="0" eaLnBrk="1" latinLnBrk="0" hangingPunct="1">
        <a:spcBef>
          <a:spcPct val="0"/>
        </a:spcBef>
        <a:buNone/>
        <a:defRPr sz="7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3239" indent="-583239" algn="l" defTabSz="1555303" rtl="0" eaLnBrk="1" latinLnBrk="0" hangingPunct="1">
        <a:spcBef>
          <a:spcPct val="20000"/>
        </a:spcBef>
        <a:buFont typeface="Arial" pitchFamily="34" charset="0"/>
        <a:buChar char="•"/>
        <a:defRPr sz="5400" kern="1200">
          <a:solidFill>
            <a:schemeClr val="tx1"/>
          </a:solidFill>
          <a:latin typeface="+mn-lt"/>
          <a:ea typeface="+mn-ea"/>
          <a:cs typeface="+mn-cs"/>
        </a:defRPr>
      </a:lvl1pPr>
      <a:lvl2pPr marL="1263684" indent="-486032" algn="l" defTabSz="1555303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1944129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4100" kern="1200">
          <a:solidFill>
            <a:schemeClr val="tx1"/>
          </a:solidFill>
          <a:latin typeface="+mn-lt"/>
          <a:ea typeface="+mn-ea"/>
          <a:cs typeface="+mn-cs"/>
        </a:defRPr>
      </a:lvl3pPr>
      <a:lvl4pPr marL="2721780" indent="-388826" algn="l" defTabSz="1555303" rtl="0" eaLnBrk="1" latinLnBrk="0" hangingPunct="1">
        <a:spcBef>
          <a:spcPct val="20000"/>
        </a:spcBef>
        <a:buFont typeface="Arial" pitchFamily="34" charset="0"/>
        <a:buChar char="–"/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499432" indent="-388826" algn="l" defTabSz="1555303" rtl="0" eaLnBrk="1" latinLnBrk="0" hangingPunct="1">
        <a:spcBef>
          <a:spcPct val="20000"/>
        </a:spcBef>
        <a:buFont typeface="Arial" pitchFamily="34" charset="0"/>
        <a:buChar char="»"/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277083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054735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5832386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6610038" indent="-388826" algn="l" defTabSz="1555303" rtl="0" eaLnBrk="1" latinLnBrk="0" hangingPunct="1">
        <a:spcBef>
          <a:spcPct val="20000"/>
        </a:spcBef>
        <a:buFont typeface="Arial" pitchFamily="34" charset="0"/>
        <a:buChar char="•"/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1pPr>
      <a:lvl2pPr marL="777651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2pPr>
      <a:lvl3pPr marL="1555303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3pPr>
      <a:lvl4pPr marL="2332954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4pPr>
      <a:lvl5pPr marL="3110606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5pPr>
      <a:lvl6pPr marL="3888257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6pPr>
      <a:lvl7pPr marL="4665909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7pPr>
      <a:lvl8pPr marL="5443560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8pPr>
      <a:lvl9pPr marL="6221212" algn="l" defTabSz="1555303" rtl="0" eaLnBrk="1" latinLnBrk="0" hangingPunct="1">
        <a:defRPr sz="3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60290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4264384"/>
              </p:ext>
            </p:extLst>
          </p:nvPr>
        </p:nvGraphicFramePr>
        <p:xfrm>
          <a:off x="1656234" y="3096419"/>
          <a:ext cx="12529392" cy="68407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131958" y="1656259"/>
            <a:ext cx="1389754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800" dirty="0" smtClean="0">
                <a:solidFill>
                  <a:srgbClr val="C00000"/>
                </a:solidFill>
              </a:rPr>
              <a:t>КОЛИЧЕСТВО СУБЪЕКТОВ МСП</a:t>
            </a:r>
          </a:p>
          <a:p>
            <a:r>
              <a:rPr lang="ru-RU" sz="3200" dirty="0" smtClean="0">
                <a:solidFill>
                  <a:srgbClr val="C00000"/>
                </a:solidFill>
              </a:rPr>
              <a:t>ЕДИНИЦ</a:t>
            </a:r>
            <a:endParaRPr lang="ru-RU" sz="32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305306" y="2588556"/>
            <a:ext cx="3356303" cy="569387"/>
          </a:xfrm>
          <a:prstGeom prst="rect">
            <a:avLst/>
          </a:prstGeom>
          <a:solidFill>
            <a:srgbClr val="C75B45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ПРИРОСТ: 3666 ед.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278643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263793157"/>
              </p:ext>
            </p:extLst>
          </p:nvPr>
        </p:nvGraphicFramePr>
        <p:xfrm>
          <a:off x="864146" y="2887946"/>
          <a:ext cx="14545616" cy="65451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4180" y="1872282"/>
            <a:ext cx="14761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C62226"/>
                </a:solidFill>
              </a:rPr>
              <a:t>ОТРАСЛЕВАЯ СТРУКТУРА СУБЪЕКТОВ МСП</a:t>
            </a:r>
            <a:endParaRPr lang="ru-RU" sz="4800" dirty="0">
              <a:solidFill>
                <a:srgbClr val="C62226"/>
              </a:solidFill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250584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6597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6240057"/>
              </p:ext>
            </p:extLst>
          </p:nvPr>
        </p:nvGraphicFramePr>
        <p:xfrm>
          <a:off x="360090" y="1618265"/>
          <a:ext cx="13465497" cy="87849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462689" y="360115"/>
            <a:ext cx="13955236" cy="151224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05735" y="1688710"/>
            <a:ext cx="138975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C62226"/>
                </a:solidFill>
              </a:rPr>
              <a:t>ОТРАСЛЕВАЯ СТРУКТУРА СУБЪЕКТОВ МСП</a:t>
            </a:r>
            <a:endParaRPr lang="ru-RU" sz="4800" dirty="0">
              <a:solidFill>
                <a:srgbClr val="C62226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63589" y="3600475"/>
            <a:ext cx="7759710" cy="2840360"/>
          </a:xfrm>
          <a:prstGeom prst="rect">
            <a:avLst/>
          </a:prstGeom>
          <a:noFill/>
        </p:spPr>
        <p:txBody>
          <a:bodyPr wrap="square" lIns="130649" tIns="65325" rIns="130649" bIns="65325">
            <a:spAutoFit/>
          </a:bodyPr>
          <a:lstStyle/>
          <a:p>
            <a:pPr>
              <a:defRPr/>
            </a:pPr>
            <a:r>
              <a:rPr lang="ru-RU" sz="9600" dirty="0">
                <a:solidFill>
                  <a:srgbClr val="CC0000"/>
                </a:solidFill>
                <a:cs typeface="Arial" charset="0"/>
              </a:rPr>
              <a:t>5 </a:t>
            </a:r>
            <a:r>
              <a:rPr lang="ru-RU" sz="9600" dirty="0" smtClean="0">
                <a:solidFill>
                  <a:srgbClr val="CC0000"/>
                </a:solidFill>
                <a:cs typeface="Arial" charset="0"/>
              </a:rPr>
              <a:t>место </a:t>
            </a:r>
            <a:r>
              <a:rPr lang="ru-RU" sz="6000" dirty="0" smtClean="0">
                <a:solidFill>
                  <a:srgbClr val="CC0000"/>
                </a:solidFill>
                <a:cs typeface="Arial" charset="0"/>
              </a:rPr>
              <a:t>в области </a:t>
            </a:r>
          </a:p>
          <a:p>
            <a:pPr>
              <a:defRPr/>
            </a:pPr>
            <a:r>
              <a:rPr lang="ru-RU" sz="4000" dirty="0" smtClean="0">
                <a:cs typeface="Arial" charset="0"/>
              </a:rPr>
              <a:t>Показатель: «Количество </a:t>
            </a:r>
            <a:r>
              <a:rPr lang="ru-RU" sz="4000" dirty="0">
                <a:cs typeface="Arial" charset="0"/>
              </a:rPr>
              <a:t>вновь созданных </a:t>
            </a:r>
            <a:r>
              <a:rPr lang="ru-RU" sz="4000" dirty="0" smtClean="0">
                <a:cs typeface="Arial" charset="0"/>
              </a:rPr>
              <a:t>СМСП»</a:t>
            </a:r>
            <a:endParaRPr lang="ru-RU" sz="40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64298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4255901"/>
              </p:ext>
            </p:extLst>
          </p:nvPr>
        </p:nvGraphicFramePr>
        <p:xfrm>
          <a:off x="432098" y="3532071"/>
          <a:ext cx="8136954" cy="60001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232298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32298" y="1728267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/>
              <a:t>ПОСТУПЕНИЕ НАЛОГОВ </a:t>
            </a:r>
            <a:r>
              <a:rPr lang="ru-RU" sz="3600" b="1" dirty="0"/>
              <a:t>ОТ </a:t>
            </a:r>
            <a:r>
              <a:rPr lang="ru-RU" sz="3600" b="1" dirty="0" smtClean="0"/>
              <a:t>СМСП В </a:t>
            </a:r>
            <a:r>
              <a:rPr lang="ru-RU" sz="3600" b="1" dirty="0"/>
              <a:t>Г</a:t>
            </a:r>
            <a:r>
              <a:rPr lang="ru-RU" sz="3600" b="1" dirty="0" smtClean="0"/>
              <a:t>ОРОДСКОЙ БЮДЖЕТ</a:t>
            </a:r>
            <a:endParaRPr lang="ru-RU" sz="3600" b="1" dirty="0"/>
          </a:p>
        </p:txBody>
      </p:sp>
      <p:cxnSp>
        <p:nvCxnSpPr>
          <p:cNvPr id="8" name="Прямая со стрелкой 7"/>
          <p:cNvCxnSpPr/>
          <p:nvPr/>
        </p:nvCxnSpPr>
        <p:spPr>
          <a:xfrm flipH="1" flipV="1">
            <a:off x="3600450" y="2952403"/>
            <a:ext cx="1489266" cy="2733904"/>
          </a:xfrm>
          <a:prstGeom prst="straightConnector1">
            <a:avLst/>
          </a:prstGeom>
          <a:ln>
            <a:solidFill>
              <a:srgbClr val="CC33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3" descr="C:\Users\vfpalamarchuk\Desktop\DSC0332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577114" y="1878596"/>
            <a:ext cx="6055724" cy="381642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0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08774" y="4824611"/>
            <a:ext cx="4098925" cy="715963"/>
          </a:xfrm>
          <a:prstGeom prst="rect">
            <a:avLst/>
          </a:prstGeom>
          <a:noFill/>
        </p:spPr>
      </p:pic>
      <p:sp>
        <p:nvSpPr>
          <p:cNvPr id="21" name="TextBox 20"/>
          <p:cNvSpPr txBox="1"/>
          <p:nvPr/>
        </p:nvSpPr>
        <p:spPr>
          <a:xfrm>
            <a:off x="13104249" y="4897900"/>
            <a:ext cx="1584176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МСП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0" name="Рисунок 9" descr="http://подольск-администрация.рф/wp-content/uploads/2018/11/TSentr-3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7114" y="6048747"/>
            <a:ext cx="6055724" cy="43204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1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533913" y="9607411"/>
            <a:ext cx="4098925" cy="715963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11858914" y="9549893"/>
            <a:ext cx="35283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1"/>
                </a:solidFill>
              </a:rPr>
              <a:t>Медицинский центр «Дочки-матери»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89716" y="5448174"/>
            <a:ext cx="16995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b="1" dirty="0">
                <a:solidFill>
                  <a:schemeClr val="bg1"/>
                </a:solidFill>
              </a:rPr>
              <a:t>47% </a:t>
            </a:r>
            <a:endParaRPr lang="ru-RU" sz="6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71762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232298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3861" y="1656259"/>
            <a:ext cx="988754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C62226"/>
                </a:solidFill>
              </a:rPr>
              <a:t>СРЕДНЕМЕСЯЧНАЯ ЗАРАБОТНАЯ ПЛАТА РАБОТНИКОВ МАЛЫХ ПРЕДПРИЯТИЙ, </a:t>
            </a:r>
            <a:r>
              <a:rPr lang="ru-RU" sz="3200" dirty="0" smtClean="0">
                <a:solidFill>
                  <a:srgbClr val="C62226"/>
                </a:solidFill>
              </a:rPr>
              <a:t>РУБЛЕЙ</a:t>
            </a:r>
            <a:endParaRPr lang="ru-RU" sz="3200" dirty="0">
              <a:solidFill>
                <a:srgbClr val="C62226"/>
              </a:solidFill>
            </a:endParaRPr>
          </a:p>
        </p:txBody>
      </p:sp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34931286"/>
              </p:ext>
            </p:extLst>
          </p:nvPr>
        </p:nvGraphicFramePr>
        <p:xfrm>
          <a:off x="2361242" y="3873922"/>
          <a:ext cx="11070976" cy="64014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7299878"/>
              </p:ext>
            </p:extLst>
          </p:nvPr>
        </p:nvGraphicFramePr>
        <p:xfrm>
          <a:off x="12265487" y="3301849"/>
          <a:ext cx="1224225" cy="67003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4225"/>
              </a:tblGrid>
              <a:tr h="72008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%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234730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rgbClr val="CC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108,7</a:t>
                      </a:r>
                      <a:endParaRPr lang="ru-RU" sz="2800" b="1" dirty="0">
                        <a:solidFill>
                          <a:srgbClr val="CC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15212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113,0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106,8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224136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102,7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1145178"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 smtClean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102,7</a:t>
                      </a:r>
                      <a:endParaRPr lang="ru-RU" sz="2800" b="1" dirty="0">
                        <a:solidFill>
                          <a:schemeClr val="bg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032498" y="2979698"/>
            <a:ext cx="7200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2060"/>
                </a:solidFill>
              </a:rPr>
              <a:t>индекс роста к 2014 - 134,9%</a:t>
            </a:r>
            <a:endParaRPr lang="ru-RU" sz="40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1198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9048799"/>
              </p:ext>
            </p:extLst>
          </p:nvPr>
        </p:nvGraphicFramePr>
        <p:xfrm>
          <a:off x="1741187" y="3544194"/>
          <a:ext cx="12817424" cy="6485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Заголовок 1"/>
          <p:cNvSpPr txBox="1">
            <a:spLocks/>
          </p:cNvSpPr>
          <p:nvPr/>
        </p:nvSpPr>
        <p:spPr>
          <a:xfrm>
            <a:off x="2160290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31958" y="1656259"/>
            <a:ext cx="1205366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dirty="0" smtClean="0">
                <a:solidFill>
                  <a:srgbClr val="C00000"/>
                </a:solidFill>
              </a:rPr>
              <a:t>ФИНАНСОВАЯ ПОДДЕРЖКА СУБЪЕКТОВ МСП ЗА СЧЁТ </a:t>
            </a:r>
          </a:p>
          <a:p>
            <a:r>
              <a:rPr lang="ru-RU" altLang="ru-RU" sz="4000" dirty="0" smtClean="0">
                <a:solidFill>
                  <a:srgbClr val="C00000"/>
                </a:solidFill>
              </a:rPr>
              <a:t>СРЕДСТВ ОБЛАСТНОГО И ГОРОДСКОГО БЮДЖЕТОВ 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>
          <a:xfrm>
            <a:off x="2279580" y="3098999"/>
            <a:ext cx="2376264" cy="576064"/>
          </a:xfrm>
          <a:prstGeom prst="rect">
            <a:avLst/>
          </a:prstGeom>
        </p:spPr>
        <p:txBody>
          <a:bodyPr>
            <a:noAutofit/>
          </a:bodyPr>
          <a:lstStyle>
            <a:lvl1pPr marL="583239" indent="-583239" algn="l" defTabSz="1555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5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263684" indent="-486032" algn="l" defTabSz="155530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944129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721780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499432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4277083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054735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832386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610038" indent="-388826" algn="l" defTabSz="1555303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200" dirty="0" smtClean="0">
                <a:solidFill>
                  <a:srgbClr val="C00000"/>
                </a:solidFill>
              </a:rPr>
              <a:t>МЛН.РУБ.</a:t>
            </a:r>
            <a:endParaRPr lang="ru-RU" sz="3200" baseline="300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1916" y="4248547"/>
            <a:ext cx="88998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25,4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472658" y="3961134"/>
            <a:ext cx="88998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28,3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7704906" y="3544147"/>
            <a:ext cx="88998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31,4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10009161" y="5397336"/>
            <a:ext cx="88998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17,5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12169401" y="5945677"/>
            <a:ext cx="88998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12,1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1021555" y="3157943"/>
            <a:ext cx="4075668" cy="569387"/>
          </a:xfrm>
          <a:prstGeom prst="rect">
            <a:avLst/>
          </a:prstGeom>
          <a:solidFill>
            <a:srgbClr val="CC0000"/>
          </a:solidFill>
        </p:spPr>
        <p:txBody>
          <a:bodyPr wrap="none" rtlCol="0">
            <a:spAutoFit/>
          </a:bodyPr>
          <a:lstStyle/>
          <a:p>
            <a:r>
              <a:rPr lang="ru-RU" dirty="0" smtClean="0"/>
              <a:t>ВСЕГО: 114,7 МЛН.РУБ,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2674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5" descr="D:\Мои документы\Мои документы\КОМИТЕТ\КОНКУРСЫ\КОНКУРСЫ 2013\КОНКУРСЫ (СУБСИДИИ)\ФОТО и ВИДЕО\ЗАО ВМС-Принт\Печатная машина CD102-5 договор 28828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3352" y="1872283"/>
            <a:ext cx="6147417" cy="4032448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Рисунок 11" descr="IMG_375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355" y="6055105"/>
            <a:ext cx="6159050" cy="4021973"/>
          </a:xfrm>
          <a:prstGeom prst="rect">
            <a:avLst/>
          </a:prstGeom>
        </p:spPr>
      </p:pic>
      <p:sp>
        <p:nvSpPr>
          <p:cNvPr id="2" name="Заголовок 1"/>
          <p:cNvSpPr txBox="1">
            <a:spLocks/>
          </p:cNvSpPr>
          <p:nvPr/>
        </p:nvSpPr>
        <p:spPr>
          <a:xfrm>
            <a:off x="2160290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80770" y="2263903"/>
            <a:ext cx="963475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</a:rPr>
              <a:t>В 2014 -2018 ГОДАХ ОКАЗАНА ПОДДЕРЖКА ИЗ РЕГИОНАЛЬНОГО И МУНИЦИПАЛЬНОГО БЮДЖЕТОВ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6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15314" y="9233530"/>
            <a:ext cx="4098925" cy="715963"/>
          </a:xfrm>
          <a:prstGeom prst="rect">
            <a:avLst/>
          </a:prstGeom>
          <a:noFill/>
        </p:spPr>
      </p:pic>
      <p:pic>
        <p:nvPicPr>
          <p:cNvPr id="7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40461" y="5115311"/>
            <a:ext cx="4098925" cy="715963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2348403" y="7454316"/>
            <a:ext cx="339727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ЦМИТ в Подольске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645418" y="3765133"/>
            <a:ext cx="57029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0" dirty="0" smtClean="0">
                <a:solidFill>
                  <a:srgbClr val="0070C0"/>
                </a:solidFill>
              </a:rPr>
              <a:t>74</a:t>
            </a:r>
          </a:p>
          <a:p>
            <a:r>
              <a:rPr lang="ru-RU" sz="3200" dirty="0" smtClean="0">
                <a:solidFill>
                  <a:srgbClr val="0070C0"/>
                </a:solidFill>
              </a:rPr>
              <a:t>предпринимателям _______</a:t>
            </a:r>
            <a:endParaRPr lang="ru-RU" sz="3200" dirty="0">
              <a:solidFill>
                <a:srgbClr val="FF0000"/>
              </a:solidFill>
            </a:endParaRPr>
          </a:p>
          <a:p>
            <a:endParaRPr lang="ru-RU" sz="2400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441211" y="6582995"/>
            <a:ext cx="567431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0" dirty="0" smtClean="0">
                <a:solidFill>
                  <a:srgbClr val="FF0000"/>
                </a:solidFill>
              </a:rPr>
              <a:t>114,7</a:t>
            </a:r>
            <a:endParaRPr lang="ru-RU" sz="16000" dirty="0" smtClean="0">
              <a:solidFill>
                <a:srgbClr val="FF0000"/>
              </a:solidFill>
            </a:endParaRPr>
          </a:p>
          <a:p>
            <a:r>
              <a:rPr lang="ru-RU" sz="4800" dirty="0" smtClean="0">
                <a:solidFill>
                  <a:srgbClr val="FF0000"/>
                </a:solidFill>
              </a:rPr>
              <a:t>млн. рублей</a:t>
            </a:r>
            <a:endParaRPr lang="ru-RU" sz="48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328807" y="5188598"/>
            <a:ext cx="3091039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АО «</a:t>
            </a:r>
            <a:r>
              <a:rPr lang="ru-RU" dirty="0" smtClean="0">
                <a:solidFill>
                  <a:schemeClr val="bg1"/>
                </a:solidFill>
              </a:rPr>
              <a:t>ВМС-</a:t>
            </a:r>
            <a:r>
              <a:rPr lang="ru-RU" dirty="0" err="1" smtClean="0">
                <a:solidFill>
                  <a:schemeClr val="bg1"/>
                </a:solidFill>
              </a:rPr>
              <a:t>Принт</a:t>
            </a:r>
            <a:r>
              <a:rPr lang="ru-RU" dirty="0" smtClean="0">
                <a:solidFill>
                  <a:schemeClr val="bg1"/>
                </a:solidFill>
              </a:rPr>
              <a:t>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212253" y="9306817"/>
            <a:ext cx="2493375" cy="569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ИП </a:t>
            </a:r>
            <a:r>
              <a:rPr lang="ru-RU" dirty="0" err="1" smtClean="0">
                <a:solidFill>
                  <a:schemeClr val="bg1"/>
                </a:solidFill>
              </a:rPr>
              <a:t>Ковнин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1827362" y="5753987"/>
            <a:ext cx="443935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на сумму более </a:t>
            </a:r>
            <a:endParaRPr lang="ru-RU" sz="4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41839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60290" y="288107"/>
            <a:ext cx="13955236" cy="1152203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1555303" rtl="0" eaLnBrk="1" latinLnBrk="0" hangingPunct="1">
              <a:spcBef>
                <a:spcPct val="0"/>
              </a:spcBef>
              <a:buNone/>
              <a:defRPr sz="75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dirty="0" smtClean="0">
                <a:latin typeface="+mn-lt"/>
              </a:rPr>
              <a:t>МАЛОЕ И СРЕДНЕЕ ПРЕДПРИНИМАТЕЛЬСТВО</a:t>
            </a:r>
            <a:endParaRPr lang="ru-RU" sz="5400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04305" y="1728267"/>
            <a:ext cx="1231336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FF0000"/>
                </a:solidFill>
              </a:rPr>
              <a:t>ОТКРЫТИЕ ЦЕНТРА </a:t>
            </a:r>
            <a:r>
              <a:rPr lang="ru-RU" sz="4800" dirty="0">
                <a:solidFill>
                  <a:srgbClr val="FF0000"/>
                </a:solidFill>
              </a:rPr>
              <a:t>МОЛОДЁЖНОГО ИННОВАЦИОННОГО </a:t>
            </a:r>
            <a:r>
              <a:rPr lang="ru-RU" sz="4800" dirty="0" smtClean="0">
                <a:solidFill>
                  <a:srgbClr val="FF0000"/>
                </a:solidFill>
              </a:rPr>
              <a:t>ТВОРЧЕСТВА В 2018 году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8" name="Рисунок 7" descr="C:\Users\vfpalamarchuk\Desktop\2018 Реализация мер поддержки\Новая папка\max_g480_c12_r16x9_pd20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5026" y="3600475"/>
            <a:ext cx="6984776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Рисунок 8" descr="D:\ПРЕДПРИНИМАТЕЛЬСТВО\СТРУКТУРЫ  ПОДДЕРЖКИ\ЦМИТ ОБРАZ в Подольске\фото Робот\ФОТО ЦМИТ\2018.11.30 открытие образ -3866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2" y="3600475"/>
            <a:ext cx="7237363" cy="453650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66020" y="7300270"/>
            <a:ext cx="4098925" cy="715963"/>
          </a:xfrm>
          <a:prstGeom prst="rect">
            <a:avLst/>
          </a:prstGeom>
          <a:noFill/>
        </p:spPr>
      </p:pic>
      <p:pic>
        <p:nvPicPr>
          <p:cNvPr id="7" name="Picture 2" descr="C:\Users\Павлов Павел\Desktop\АКТИВ ШАБЛОН\плашка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684138" y="7345313"/>
            <a:ext cx="4098925" cy="715963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4469301" y="7465745"/>
            <a:ext cx="339727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ЦМИТ в Подольске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348403" y="7454316"/>
            <a:ext cx="3397277" cy="5693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ЦМИТ в Подольске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262074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932</TotalTime>
  <Words>176</Words>
  <Application>Microsoft Office PowerPoint</Application>
  <PresentationFormat>Произвольный</PresentationFormat>
  <Paragraphs>52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ЗАГОЛОВОК</dc:title>
  <dc:creator>Павлов Павел</dc:creator>
  <cp:lastModifiedBy>Паламарчук Виктория Филипповна</cp:lastModifiedBy>
  <cp:revision>69</cp:revision>
  <dcterms:created xsi:type="dcterms:W3CDTF">2019-02-06T11:53:10Z</dcterms:created>
  <dcterms:modified xsi:type="dcterms:W3CDTF">2019-04-01T09:28:21Z</dcterms:modified>
</cp:coreProperties>
</file>