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2" r:id="rId3"/>
    <p:sldId id="263" r:id="rId4"/>
    <p:sldId id="264" r:id="rId5"/>
    <p:sldId id="273" r:id="rId6"/>
    <p:sldId id="260" r:id="rId7"/>
    <p:sldId id="258" r:id="rId8"/>
    <p:sldId id="274" r:id="rId9"/>
    <p:sldId id="271" r:id="rId10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1086" y="41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адпись 2"/>
          <p:cNvSpPr txBox="1">
            <a:spLocks noChangeArrowheads="1"/>
          </p:cNvSpPr>
          <p:nvPr/>
        </p:nvSpPr>
        <p:spPr bwMode="auto">
          <a:xfrm>
            <a:off x="6156176" y="332656"/>
            <a:ext cx="2764790" cy="136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effectLst/>
                <a:latin typeface="Times New Roman"/>
                <a:ea typeface="Calibri"/>
                <a:cs typeface="Times New Roman"/>
              </a:rPr>
              <a:t>«Утверждаю»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effectLst/>
                <a:latin typeface="Times New Roman"/>
                <a:ea typeface="Calibri"/>
                <a:cs typeface="Times New Roman"/>
              </a:rPr>
              <a:t>Глава Городского округа Подольск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effectLst/>
                <a:latin typeface="Times New Roman"/>
                <a:ea typeface="Calibri"/>
                <a:cs typeface="Times New Roman"/>
              </a:rPr>
              <a:t>____________    Н.И. Пестов    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81" y="2276872"/>
            <a:ext cx="91440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Эскизное </a:t>
            </a:r>
            <a:r>
              <a:rPr lang="ru-RU" sz="2800" dirty="0" err="1"/>
              <a:t>предпроектное</a:t>
            </a:r>
            <a:r>
              <a:rPr lang="ru-RU" sz="2800" dirty="0"/>
              <a:t> решение по реализации </a:t>
            </a:r>
            <a:endParaRPr lang="ru-RU" sz="2800" dirty="0" smtClean="0"/>
          </a:p>
          <a:p>
            <a:pPr algn="ctr"/>
            <a:r>
              <a:rPr lang="ru-RU" sz="2800" dirty="0" smtClean="0"/>
              <a:t>мероприятий </a:t>
            </a:r>
            <a:r>
              <a:rPr lang="ru-RU" sz="2800" dirty="0"/>
              <a:t>по благоустройству территорий вблизи платформ МЦД.</a:t>
            </a:r>
          </a:p>
          <a:p>
            <a:pPr algn="ctr"/>
            <a:r>
              <a:rPr lang="ru-RU" sz="2800" dirty="0"/>
              <a:t>Объект: </a:t>
            </a:r>
            <a:r>
              <a:rPr lang="ru-RU" sz="2800" dirty="0" err="1"/>
              <a:t>Г.о</a:t>
            </a:r>
            <a:r>
              <a:rPr lang="ru-RU" sz="2800" dirty="0"/>
              <a:t>. Подольск, платформы Силикатная, Подольск</a:t>
            </a:r>
          </a:p>
          <a:p>
            <a:pPr algn="ctr"/>
            <a:r>
              <a:rPr lang="ru-RU" dirty="0"/>
              <a:t> 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3200" b="1" dirty="0"/>
              <a:t>Городской округ </a:t>
            </a:r>
            <a:r>
              <a:rPr lang="ru-RU" sz="3200" b="1" dirty="0" smtClean="0"/>
              <a:t>Подольск</a:t>
            </a:r>
          </a:p>
          <a:p>
            <a:pPr algn="ctr"/>
            <a:endParaRPr lang="ru-RU" sz="3200" b="1" dirty="0"/>
          </a:p>
          <a:p>
            <a:pPr algn="ctr"/>
            <a:endParaRPr lang="ru-RU" sz="3200" b="1" dirty="0" smtClean="0"/>
          </a:p>
          <a:p>
            <a:pPr algn="ctr"/>
            <a:endParaRPr lang="ru-RU" sz="3200" b="1" dirty="0" smtClean="0"/>
          </a:p>
          <a:p>
            <a:pPr algn="ctr"/>
            <a:r>
              <a:rPr lang="ru-RU" dirty="0" smtClean="0"/>
              <a:t>2019</a:t>
            </a:r>
            <a:endParaRPr lang="ru-RU" dirty="0"/>
          </a:p>
          <a:p>
            <a:pPr algn="ctr"/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" t="13577" r="6509" b="5118"/>
          <a:stretch/>
        </p:blipFill>
        <p:spPr bwMode="auto">
          <a:xfrm>
            <a:off x="0" y="4071"/>
            <a:ext cx="9144000" cy="6853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2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5" r="25597" b="9317"/>
          <a:stretch/>
        </p:blipFill>
        <p:spPr bwMode="auto">
          <a:xfrm>
            <a:off x="827584" y="488934"/>
            <a:ext cx="7632848" cy="639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076056" y="3789040"/>
            <a:ext cx="53973" cy="144016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68109" y="3789040"/>
            <a:ext cx="107947" cy="216024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872012" y="3609332"/>
            <a:ext cx="231030" cy="10801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5406179">
            <a:off x="4463842" y="5286463"/>
            <a:ext cx="1322402" cy="4571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 rot="-780000">
            <a:off x="5167700" y="4599202"/>
            <a:ext cx="194787" cy="1316854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 rot="5160000">
            <a:off x="6827056" y="102267"/>
            <a:ext cx="107310" cy="1734028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9"/>
          <p:cNvSpPr/>
          <p:nvPr/>
        </p:nvSpPr>
        <p:spPr>
          <a:xfrm rot="14754901">
            <a:off x="5017800" y="6241849"/>
            <a:ext cx="979539" cy="278942"/>
          </a:xfrm>
          <a:custGeom>
            <a:avLst/>
            <a:gdLst>
              <a:gd name="connsiteX0" fmla="*/ 0 w 1725496"/>
              <a:gd name="connsiteY0" fmla="*/ 0 h 111607"/>
              <a:gd name="connsiteX1" fmla="*/ 1725496 w 1725496"/>
              <a:gd name="connsiteY1" fmla="*/ 0 h 111607"/>
              <a:gd name="connsiteX2" fmla="*/ 1725496 w 1725496"/>
              <a:gd name="connsiteY2" fmla="*/ 111607 h 111607"/>
              <a:gd name="connsiteX3" fmla="*/ 0 w 1725496"/>
              <a:gd name="connsiteY3" fmla="*/ 111607 h 111607"/>
              <a:gd name="connsiteX4" fmla="*/ 0 w 1725496"/>
              <a:gd name="connsiteY4" fmla="*/ 0 h 111607"/>
              <a:gd name="connsiteX0" fmla="*/ 248100 w 1725496"/>
              <a:gd name="connsiteY0" fmla="*/ 0 h 469453"/>
              <a:gd name="connsiteX1" fmla="*/ 1725496 w 1725496"/>
              <a:gd name="connsiteY1" fmla="*/ 357846 h 469453"/>
              <a:gd name="connsiteX2" fmla="*/ 1725496 w 1725496"/>
              <a:gd name="connsiteY2" fmla="*/ 469453 h 469453"/>
              <a:gd name="connsiteX3" fmla="*/ 0 w 1725496"/>
              <a:gd name="connsiteY3" fmla="*/ 469453 h 469453"/>
              <a:gd name="connsiteX4" fmla="*/ 248100 w 1725496"/>
              <a:gd name="connsiteY4" fmla="*/ 0 h 469453"/>
              <a:gd name="connsiteX0" fmla="*/ 100407 w 1577803"/>
              <a:gd name="connsiteY0" fmla="*/ 0 h 469453"/>
              <a:gd name="connsiteX1" fmla="*/ 1577803 w 1577803"/>
              <a:gd name="connsiteY1" fmla="*/ 357846 h 469453"/>
              <a:gd name="connsiteX2" fmla="*/ 1577803 w 1577803"/>
              <a:gd name="connsiteY2" fmla="*/ 469453 h 469453"/>
              <a:gd name="connsiteX3" fmla="*/ 0 w 1577803"/>
              <a:gd name="connsiteY3" fmla="*/ 174898 h 469453"/>
              <a:gd name="connsiteX4" fmla="*/ 100407 w 1577803"/>
              <a:gd name="connsiteY4" fmla="*/ 0 h 469453"/>
              <a:gd name="connsiteX0" fmla="*/ 100407 w 1577803"/>
              <a:gd name="connsiteY0" fmla="*/ 0 h 484463"/>
              <a:gd name="connsiteX1" fmla="*/ 1577803 w 1577803"/>
              <a:gd name="connsiteY1" fmla="*/ 357846 h 484463"/>
              <a:gd name="connsiteX2" fmla="*/ 1577803 w 1577803"/>
              <a:gd name="connsiteY2" fmla="*/ 469453 h 484463"/>
              <a:gd name="connsiteX3" fmla="*/ 626569 w 1577803"/>
              <a:gd name="connsiteY3" fmla="*/ 470405 h 484463"/>
              <a:gd name="connsiteX4" fmla="*/ 0 w 1577803"/>
              <a:gd name="connsiteY4" fmla="*/ 174898 h 484463"/>
              <a:gd name="connsiteX5" fmla="*/ 100407 w 1577803"/>
              <a:gd name="connsiteY5" fmla="*/ 0 h 484463"/>
              <a:gd name="connsiteX0" fmla="*/ 100407 w 1577803"/>
              <a:gd name="connsiteY0" fmla="*/ 0 h 484463"/>
              <a:gd name="connsiteX1" fmla="*/ 743749 w 1577803"/>
              <a:gd name="connsiteY1" fmla="*/ 378555 h 484463"/>
              <a:gd name="connsiteX2" fmla="*/ 1577803 w 1577803"/>
              <a:gd name="connsiteY2" fmla="*/ 357846 h 484463"/>
              <a:gd name="connsiteX3" fmla="*/ 1577803 w 1577803"/>
              <a:gd name="connsiteY3" fmla="*/ 469453 h 484463"/>
              <a:gd name="connsiteX4" fmla="*/ 626569 w 1577803"/>
              <a:gd name="connsiteY4" fmla="*/ 470405 h 484463"/>
              <a:gd name="connsiteX5" fmla="*/ 0 w 1577803"/>
              <a:gd name="connsiteY5" fmla="*/ 174898 h 484463"/>
              <a:gd name="connsiteX6" fmla="*/ 100407 w 1577803"/>
              <a:gd name="connsiteY6" fmla="*/ 0 h 484463"/>
              <a:gd name="connsiteX0" fmla="*/ 69492 w 1577803"/>
              <a:gd name="connsiteY0" fmla="*/ 0 h 442192"/>
              <a:gd name="connsiteX1" fmla="*/ 743749 w 1577803"/>
              <a:gd name="connsiteY1" fmla="*/ 336284 h 442192"/>
              <a:gd name="connsiteX2" fmla="*/ 1577803 w 1577803"/>
              <a:gd name="connsiteY2" fmla="*/ 315575 h 442192"/>
              <a:gd name="connsiteX3" fmla="*/ 1577803 w 1577803"/>
              <a:gd name="connsiteY3" fmla="*/ 427182 h 442192"/>
              <a:gd name="connsiteX4" fmla="*/ 626569 w 1577803"/>
              <a:gd name="connsiteY4" fmla="*/ 428134 h 442192"/>
              <a:gd name="connsiteX5" fmla="*/ 0 w 1577803"/>
              <a:gd name="connsiteY5" fmla="*/ 132627 h 442192"/>
              <a:gd name="connsiteX6" fmla="*/ 69492 w 1577803"/>
              <a:gd name="connsiteY6" fmla="*/ 0 h 442192"/>
              <a:gd name="connsiteX0" fmla="*/ 69492 w 1577803"/>
              <a:gd name="connsiteY0" fmla="*/ 0 h 455201"/>
              <a:gd name="connsiteX1" fmla="*/ 743749 w 1577803"/>
              <a:gd name="connsiteY1" fmla="*/ 336284 h 455201"/>
              <a:gd name="connsiteX2" fmla="*/ 1577803 w 1577803"/>
              <a:gd name="connsiteY2" fmla="*/ 315575 h 455201"/>
              <a:gd name="connsiteX3" fmla="*/ 1577803 w 1577803"/>
              <a:gd name="connsiteY3" fmla="*/ 427182 h 455201"/>
              <a:gd name="connsiteX4" fmla="*/ 1375592 w 1577803"/>
              <a:gd name="connsiteY4" fmla="*/ 446448 h 455201"/>
              <a:gd name="connsiteX5" fmla="*/ 626569 w 1577803"/>
              <a:gd name="connsiteY5" fmla="*/ 428134 h 455201"/>
              <a:gd name="connsiteX6" fmla="*/ 0 w 1577803"/>
              <a:gd name="connsiteY6" fmla="*/ 132627 h 455201"/>
              <a:gd name="connsiteX7" fmla="*/ 69492 w 1577803"/>
              <a:gd name="connsiteY7" fmla="*/ 0 h 455201"/>
              <a:gd name="connsiteX0" fmla="*/ 69492 w 1577803"/>
              <a:gd name="connsiteY0" fmla="*/ 0 h 505367"/>
              <a:gd name="connsiteX1" fmla="*/ 743749 w 1577803"/>
              <a:gd name="connsiteY1" fmla="*/ 336284 h 505367"/>
              <a:gd name="connsiteX2" fmla="*/ 1577803 w 1577803"/>
              <a:gd name="connsiteY2" fmla="*/ 315575 h 505367"/>
              <a:gd name="connsiteX3" fmla="*/ 1567986 w 1577803"/>
              <a:gd name="connsiteY3" fmla="*/ 502921 h 505367"/>
              <a:gd name="connsiteX4" fmla="*/ 1375592 w 1577803"/>
              <a:gd name="connsiteY4" fmla="*/ 446448 h 505367"/>
              <a:gd name="connsiteX5" fmla="*/ 626569 w 1577803"/>
              <a:gd name="connsiteY5" fmla="*/ 428134 h 505367"/>
              <a:gd name="connsiteX6" fmla="*/ 0 w 1577803"/>
              <a:gd name="connsiteY6" fmla="*/ 132627 h 505367"/>
              <a:gd name="connsiteX7" fmla="*/ 69492 w 1577803"/>
              <a:gd name="connsiteY7" fmla="*/ 0 h 505367"/>
              <a:gd name="connsiteX0" fmla="*/ 69492 w 1607856"/>
              <a:gd name="connsiteY0" fmla="*/ 0 h 505367"/>
              <a:gd name="connsiteX1" fmla="*/ 743749 w 1607856"/>
              <a:gd name="connsiteY1" fmla="*/ 336284 h 505367"/>
              <a:gd name="connsiteX2" fmla="*/ 1607856 w 1607856"/>
              <a:gd name="connsiteY2" fmla="*/ 329009 h 505367"/>
              <a:gd name="connsiteX3" fmla="*/ 1567986 w 1607856"/>
              <a:gd name="connsiteY3" fmla="*/ 502921 h 505367"/>
              <a:gd name="connsiteX4" fmla="*/ 1375592 w 1607856"/>
              <a:gd name="connsiteY4" fmla="*/ 446448 h 505367"/>
              <a:gd name="connsiteX5" fmla="*/ 626569 w 1607856"/>
              <a:gd name="connsiteY5" fmla="*/ 428134 h 505367"/>
              <a:gd name="connsiteX6" fmla="*/ 0 w 1607856"/>
              <a:gd name="connsiteY6" fmla="*/ 132627 h 505367"/>
              <a:gd name="connsiteX7" fmla="*/ 69492 w 1607856"/>
              <a:gd name="connsiteY7" fmla="*/ 0 h 505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7856" h="505367">
                <a:moveTo>
                  <a:pt x="69492" y="0"/>
                </a:moveTo>
                <a:cubicBezTo>
                  <a:pt x="297214" y="54662"/>
                  <a:pt x="516027" y="281622"/>
                  <a:pt x="743749" y="336284"/>
                </a:cubicBezTo>
                <a:lnTo>
                  <a:pt x="1607856" y="329009"/>
                </a:lnTo>
                <a:lnTo>
                  <a:pt x="1567986" y="502921"/>
                </a:lnTo>
                <a:cubicBezTo>
                  <a:pt x="1522597" y="519509"/>
                  <a:pt x="1534131" y="446289"/>
                  <a:pt x="1375592" y="446448"/>
                </a:cubicBezTo>
                <a:cubicBezTo>
                  <a:pt x="1217053" y="446607"/>
                  <a:pt x="844147" y="475213"/>
                  <a:pt x="626569" y="428134"/>
                </a:cubicBezTo>
                <a:lnTo>
                  <a:pt x="0" y="132627"/>
                </a:lnTo>
                <a:lnTo>
                  <a:pt x="69492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394781">
            <a:off x="5693437" y="871888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527349" y="571234"/>
            <a:ext cx="3960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4. Реконструкция уличного освещения, 7 столбов освещения</a:t>
            </a:r>
            <a:endParaRPr lang="ru-RU" sz="1050" b="1" dirty="0"/>
          </a:p>
        </p:txBody>
      </p:sp>
      <p:sp>
        <p:nvSpPr>
          <p:cNvPr id="15" name="Стрелка вправо 14"/>
          <p:cNvSpPr/>
          <p:nvPr/>
        </p:nvSpPr>
        <p:spPr>
          <a:xfrm rot="10057749">
            <a:off x="5189624" y="3751112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66268">
            <a:off x="4633574" y="3838541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3942343">
            <a:off x="4730680" y="3384790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112892" y="3573887"/>
            <a:ext cx="2519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2. Устройство заездного кармана, посадочной площадки и установка автобусного павильона, 360м2</a:t>
            </a:r>
            <a:endParaRPr lang="ru-RU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882662" y="2828746"/>
            <a:ext cx="2174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1. Устройство парковочных мест для инвалидов, 164,4м2</a:t>
            </a:r>
            <a:endParaRPr lang="ru-RU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467800" y="3540348"/>
            <a:ext cx="190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3</a:t>
            </a:r>
            <a:r>
              <a:rPr lang="ru-RU" sz="1200" b="1" dirty="0" smtClean="0"/>
              <a:t>. Устройство пандуса для инвалидов, 1шт.</a:t>
            </a:r>
            <a:endParaRPr lang="ru-RU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033523" y="5119128"/>
            <a:ext cx="2961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5</a:t>
            </a:r>
            <a:r>
              <a:rPr lang="ru-RU" sz="1200" b="1" dirty="0" smtClean="0"/>
              <a:t>. Устройство и ремонт тротуара, 145м.</a:t>
            </a:r>
            <a:endParaRPr lang="ru-RU" sz="1200" b="1" dirty="0"/>
          </a:p>
        </p:txBody>
      </p:sp>
      <p:sp>
        <p:nvSpPr>
          <p:cNvPr id="22" name="Стрелка вправо 21"/>
          <p:cNvSpPr/>
          <p:nvPr/>
        </p:nvSpPr>
        <p:spPr>
          <a:xfrm rot="1164531">
            <a:off x="4763200" y="5337617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8704258">
            <a:off x="5447427" y="5250813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398120" y="4901057"/>
            <a:ext cx="296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6. Устройство парковочных мест, 4 710м2</a:t>
            </a:r>
            <a:endParaRPr lang="ru-RU" sz="1200" b="1" dirty="0"/>
          </a:p>
        </p:txBody>
      </p:sp>
      <p:sp>
        <p:nvSpPr>
          <p:cNvPr id="25" name="Стрелка вправо 24"/>
          <p:cNvSpPr/>
          <p:nvPr/>
        </p:nvSpPr>
        <p:spPr>
          <a:xfrm rot="166268">
            <a:off x="5123098" y="6257535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338553" y="6024539"/>
            <a:ext cx="1909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7. Устройство выезда на ул. Профсоюзная, 137м.</a:t>
            </a:r>
            <a:endParaRPr lang="ru-RU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95536" y="7598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Благоустройство прилегающих территорий у станции Силикатная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7309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4128459" cy="30963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1164" y="3098732"/>
            <a:ext cx="4109169" cy="474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Устройство парковочных мест для инвалидов </a:t>
            </a:r>
            <a:endParaRPr lang="ru-RU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671" y="476672"/>
            <a:ext cx="4176464" cy="30963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01318" y="2924944"/>
            <a:ext cx="4109169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Устройство заездного кармана, посадочной площадки и установка автобусного павильона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35" y="3674718"/>
            <a:ext cx="4141236" cy="310592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0755" y="6293570"/>
            <a:ext cx="4166016" cy="474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Устройство пандуса для инвалидов</a:t>
            </a:r>
          </a:p>
        </p:txBody>
      </p:sp>
      <p:sp>
        <p:nvSpPr>
          <p:cNvPr id="2" name="Овал 1"/>
          <p:cNvSpPr/>
          <p:nvPr/>
        </p:nvSpPr>
        <p:spPr>
          <a:xfrm>
            <a:off x="2084275" y="24383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26437" y="62905"/>
            <a:ext cx="10801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6424429" y="44277"/>
            <a:ext cx="45182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0" y="4800695"/>
            <a:ext cx="437880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495425" y="62905"/>
            <a:ext cx="23681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31" y="4818361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pic>
        <p:nvPicPr>
          <p:cNvPr id="15" name="Picture 3" descr="C:\Users\User\Desktop\_2019\ТПУ\ФОТО\Силикатная\20190525_0946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23969" r="23958" b="16639"/>
          <a:stretch/>
        </p:blipFill>
        <p:spPr bwMode="auto">
          <a:xfrm>
            <a:off x="5049211" y="3649218"/>
            <a:ext cx="3968259" cy="311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вал 15"/>
          <p:cNvSpPr/>
          <p:nvPr/>
        </p:nvSpPr>
        <p:spPr>
          <a:xfrm>
            <a:off x="4611331" y="4965145"/>
            <a:ext cx="437880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673062" y="4982811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49211" y="6287216"/>
            <a:ext cx="3968259" cy="474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Реконструкция освещения, </a:t>
            </a:r>
            <a:r>
              <a:rPr lang="ru-RU" sz="1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Рязановское</a:t>
            </a:r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шоссе </a:t>
            </a:r>
          </a:p>
        </p:txBody>
      </p:sp>
    </p:spTree>
    <p:extLst>
      <p:ext uri="{BB962C8B-B14F-4D97-AF65-F5344CB8AC3E}">
        <p14:creationId xmlns:p14="http://schemas.microsoft.com/office/powerpoint/2010/main" val="48172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2" y="1606488"/>
            <a:ext cx="4446240" cy="33346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4192" y="4466884"/>
            <a:ext cx="4446240" cy="474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Устройство и ремонт </a:t>
            </a:r>
            <a:r>
              <a:rPr lang="ru-RU" sz="1600" b="1" dirty="0" smtClean="0">
                <a:solidFill>
                  <a:schemeClr val="tx1"/>
                </a:solidFill>
              </a:rPr>
              <a:t>тротуара, устройство </a:t>
            </a:r>
            <a:r>
              <a:rPr lang="ru-RU" sz="1600" b="1" dirty="0">
                <a:solidFill>
                  <a:schemeClr val="tx1"/>
                </a:solidFill>
              </a:rPr>
              <a:t>парковочных </a:t>
            </a:r>
            <a:r>
              <a:rPr lang="ru-RU" sz="1600" b="1" dirty="0" smtClean="0">
                <a:solidFill>
                  <a:schemeClr val="tx1"/>
                </a:solidFill>
              </a:rPr>
              <a:t>мест, устройство освещения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712" y="1606488"/>
            <a:ext cx="4446240" cy="333468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65712" y="4466884"/>
            <a:ext cx="4446240" cy="4742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Устройство выезда на ул. Профсоюзная</a:t>
            </a:r>
          </a:p>
        </p:txBody>
      </p:sp>
      <p:sp>
        <p:nvSpPr>
          <p:cNvPr id="9" name="Овал 8"/>
          <p:cNvSpPr/>
          <p:nvPr/>
        </p:nvSpPr>
        <p:spPr>
          <a:xfrm>
            <a:off x="2088372" y="1124744"/>
            <a:ext cx="437880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669892" y="1124744"/>
            <a:ext cx="437880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078717" y="1133679"/>
            <a:ext cx="5496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5,6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731623" y="1142410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08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12734" r="13471" b="6110"/>
          <a:stretch/>
        </p:blipFill>
        <p:spPr bwMode="auto">
          <a:xfrm>
            <a:off x="683567" y="572880"/>
            <a:ext cx="7776865" cy="629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Прямая соединительная линия 18"/>
          <p:cNvCxnSpPr/>
          <p:nvPr/>
        </p:nvCxnSpPr>
        <p:spPr>
          <a:xfrm flipH="1" flipV="1">
            <a:off x="4462820" y="2276872"/>
            <a:ext cx="829260" cy="5300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4932039" y="2806911"/>
            <a:ext cx="360042" cy="11981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 flipV="1">
            <a:off x="4427984" y="2394905"/>
            <a:ext cx="757252" cy="48401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4846833" y="2878920"/>
            <a:ext cx="338403" cy="11261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4759812" y="4071868"/>
            <a:ext cx="55660" cy="185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4283968" y="4257093"/>
            <a:ext cx="475844" cy="185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4283968" y="4383106"/>
            <a:ext cx="503674" cy="1569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4787642" y="4131079"/>
            <a:ext cx="89808" cy="2520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4875931" y="4135494"/>
            <a:ext cx="561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4931591" y="4005065"/>
            <a:ext cx="42221" cy="167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rot="17196289">
            <a:off x="4765723" y="3200731"/>
            <a:ext cx="871567" cy="7322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5112061" y="2806911"/>
            <a:ext cx="358829" cy="126495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 flipV="1">
            <a:off x="5470890" y="2806912"/>
            <a:ext cx="253238" cy="720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 flipV="1">
            <a:off x="5544066" y="2899523"/>
            <a:ext cx="172133" cy="5942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5211507" y="2899523"/>
            <a:ext cx="332559" cy="11723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 rot="17196289">
            <a:off x="5503383" y="2510734"/>
            <a:ext cx="506909" cy="8289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 rot="6323832">
            <a:off x="5594326" y="1948314"/>
            <a:ext cx="1638471" cy="604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 rot="20664426">
            <a:off x="659859" y="5034460"/>
            <a:ext cx="3421589" cy="13251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718662" y="4657011"/>
            <a:ext cx="3853338" cy="11222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H="1">
            <a:off x="683567" y="5062172"/>
            <a:ext cx="2961759" cy="862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H="1" flipV="1">
            <a:off x="3645325" y="5062765"/>
            <a:ext cx="782659" cy="2384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H="1">
            <a:off x="4427793" y="4869160"/>
            <a:ext cx="144206" cy="4320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4571999" y="4657011"/>
            <a:ext cx="1" cy="22153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H="1">
            <a:off x="4563248" y="6021288"/>
            <a:ext cx="80760" cy="3240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flipH="1" flipV="1">
            <a:off x="4644008" y="6021288"/>
            <a:ext cx="233442" cy="5479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H="1">
            <a:off x="4877450" y="5890859"/>
            <a:ext cx="55660" cy="185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flipH="1" flipV="1">
            <a:off x="4625394" y="5815180"/>
            <a:ext cx="313351" cy="756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flipH="1">
            <a:off x="4476568" y="5815180"/>
            <a:ext cx="148826" cy="5301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flipH="1">
            <a:off x="4476568" y="6339384"/>
            <a:ext cx="9543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Стрелка вправо 106"/>
          <p:cNvSpPr/>
          <p:nvPr/>
        </p:nvSpPr>
        <p:spPr>
          <a:xfrm rot="3887489">
            <a:off x="5464562" y="2238941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Стрелка вправо 108"/>
          <p:cNvSpPr/>
          <p:nvPr/>
        </p:nvSpPr>
        <p:spPr>
          <a:xfrm rot="9885349">
            <a:off x="6556012" y="1651497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Стрелка вправо 109"/>
          <p:cNvSpPr/>
          <p:nvPr/>
        </p:nvSpPr>
        <p:spPr>
          <a:xfrm rot="18635523">
            <a:off x="4509149" y="2708481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Стрелка вправо 110"/>
          <p:cNvSpPr/>
          <p:nvPr/>
        </p:nvSpPr>
        <p:spPr>
          <a:xfrm rot="10800000">
            <a:off x="5558666" y="3230691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Стрелка вправо 111"/>
          <p:cNvSpPr/>
          <p:nvPr/>
        </p:nvSpPr>
        <p:spPr>
          <a:xfrm rot="2246140">
            <a:off x="6130003" y="1062607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Стрелка вправо 112"/>
          <p:cNvSpPr/>
          <p:nvPr/>
        </p:nvSpPr>
        <p:spPr>
          <a:xfrm rot="3887489">
            <a:off x="2743602" y="4572492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Стрелка вправо 113"/>
          <p:cNvSpPr/>
          <p:nvPr/>
        </p:nvSpPr>
        <p:spPr>
          <a:xfrm rot="16681899">
            <a:off x="2361448" y="5565887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Стрелка вправо 114"/>
          <p:cNvSpPr/>
          <p:nvPr/>
        </p:nvSpPr>
        <p:spPr>
          <a:xfrm rot="11336849">
            <a:off x="4949797" y="5965665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TextBox 115"/>
          <p:cNvSpPr txBox="1"/>
          <p:nvPr/>
        </p:nvSpPr>
        <p:spPr>
          <a:xfrm>
            <a:off x="5868987" y="3113472"/>
            <a:ext cx="21949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5.Устройство тротуара, 1 026м2</a:t>
            </a:r>
            <a:endParaRPr lang="ru-RU" sz="1050" b="1" dirty="0"/>
          </a:p>
        </p:txBody>
      </p:sp>
      <p:sp>
        <p:nvSpPr>
          <p:cNvPr id="118" name="TextBox 117"/>
          <p:cNvSpPr txBox="1"/>
          <p:nvPr/>
        </p:nvSpPr>
        <p:spPr>
          <a:xfrm>
            <a:off x="6648003" y="1382230"/>
            <a:ext cx="21949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2</a:t>
            </a:r>
            <a:r>
              <a:rPr lang="ru-RU" sz="1050" b="1" dirty="0" smtClean="0"/>
              <a:t>.Устройство парковки 600м2</a:t>
            </a:r>
            <a:endParaRPr lang="ru-RU" sz="105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4229975" y="1890742"/>
            <a:ext cx="20118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3</a:t>
            </a:r>
            <a:r>
              <a:rPr lang="ru-RU" sz="1050" b="1" dirty="0" smtClean="0"/>
              <a:t>.Устройство тротуара 125м2</a:t>
            </a:r>
            <a:endParaRPr lang="ru-RU" sz="1050" b="1" dirty="0"/>
          </a:p>
        </p:txBody>
      </p:sp>
      <p:sp>
        <p:nvSpPr>
          <p:cNvPr id="120" name="TextBox 119"/>
          <p:cNvSpPr txBox="1"/>
          <p:nvPr/>
        </p:nvSpPr>
        <p:spPr>
          <a:xfrm>
            <a:off x="3409251" y="2878920"/>
            <a:ext cx="18022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4.Ремонт тротуара 820м2</a:t>
            </a:r>
            <a:endParaRPr lang="ru-RU" sz="105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4959510" y="734830"/>
            <a:ext cx="20813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6. </a:t>
            </a:r>
            <a:r>
              <a:rPr lang="ru-RU" sz="1050" b="1" dirty="0"/>
              <a:t>У</a:t>
            </a:r>
            <a:r>
              <a:rPr lang="ru-RU" sz="1050" b="1" dirty="0" smtClean="0"/>
              <a:t>стройство парковки 180м2 </a:t>
            </a:r>
            <a:endParaRPr lang="ru-RU" sz="1050" b="1" dirty="0"/>
          </a:p>
        </p:txBody>
      </p:sp>
      <p:sp>
        <p:nvSpPr>
          <p:cNvPr id="122" name="TextBox 121"/>
          <p:cNvSpPr txBox="1"/>
          <p:nvPr/>
        </p:nvSpPr>
        <p:spPr>
          <a:xfrm>
            <a:off x="1356479" y="4262394"/>
            <a:ext cx="22926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8.Ремонт тротуара (до ул. Дружбы) 909м2</a:t>
            </a:r>
            <a:endParaRPr lang="ru-RU" sz="1050" b="1" dirty="0"/>
          </a:p>
        </p:txBody>
      </p:sp>
      <p:sp>
        <p:nvSpPr>
          <p:cNvPr id="123" name="TextBox 122"/>
          <p:cNvSpPr txBox="1"/>
          <p:nvPr/>
        </p:nvSpPr>
        <p:spPr>
          <a:xfrm>
            <a:off x="1136791" y="5763901"/>
            <a:ext cx="22926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9.Ремонт тротуара (до ул. Дружбы) 609м2</a:t>
            </a:r>
            <a:endParaRPr lang="ru-RU" sz="1050" b="1" dirty="0"/>
          </a:p>
        </p:txBody>
      </p:sp>
      <p:sp>
        <p:nvSpPr>
          <p:cNvPr id="124" name="TextBox 123"/>
          <p:cNvSpPr txBox="1"/>
          <p:nvPr/>
        </p:nvSpPr>
        <p:spPr>
          <a:xfrm>
            <a:off x="5230756" y="5779281"/>
            <a:ext cx="202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10. Ремонт посадочной площадки, 117м2</a:t>
            </a:r>
            <a:endParaRPr lang="ru-RU" sz="1050" b="1" dirty="0"/>
          </a:p>
        </p:txBody>
      </p:sp>
      <p:cxnSp>
        <p:nvCxnSpPr>
          <p:cNvPr id="125" name="Прямая соединительная линия 124"/>
          <p:cNvCxnSpPr/>
          <p:nvPr/>
        </p:nvCxnSpPr>
        <p:spPr>
          <a:xfrm flipH="1">
            <a:off x="5544066" y="4324074"/>
            <a:ext cx="212771" cy="7766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 flipH="1" flipV="1">
            <a:off x="5112060" y="4113114"/>
            <a:ext cx="644777" cy="2111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 flipH="1" flipV="1">
            <a:off x="3692552" y="5116090"/>
            <a:ext cx="785315" cy="2362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/>
          <p:nvPr/>
        </p:nvCxnSpPr>
        <p:spPr>
          <a:xfrm flipH="1">
            <a:off x="2884934" y="5116089"/>
            <a:ext cx="807618" cy="2362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flipV="1">
            <a:off x="4483236" y="4666216"/>
            <a:ext cx="120392" cy="6689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Стрелка вправо 143"/>
          <p:cNvSpPr/>
          <p:nvPr/>
        </p:nvSpPr>
        <p:spPr>
          <a:xfrm rot="14176244">
            <a:off x="3184924" y="5417765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Стрелка вправо 144"/>
          <p:cNvSpPr/>
          <p:nvPr/>
        </p:nvSpPr>
        <p:spPr>
          <a:xfrm rot="9681523">
            <a:off x="5802092" y="4326374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TextBox 145"/>
          <p:cNvSpPr txBox="1"/>
          <p:nvPr/>
        </p:nvSpPr>
        <p:spPr>
          <a:xfrm>
            <a:off x="5943424" y="4075338"/>
            <a:ext cx="21949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11.Установка ограждения, </a:t>
            </a:r>
            <a:r>
              <a:rPr lang="ru-RU" sz="1050" b="1" dirty="0" smtClean="0"/>
              <a:t>98</a:t>
            </a:r>
            <a:r>
              <a:rPr lang="ru-RU" sz="1050" b="1" dirty="0" smtClean="0"/>
              <a:t>м</a:t>
            </a:r>
            <a:r>
              <a:rPr lang="ru-RU" sz="1050" b="1" dirty="0" smtClean="0"/>
              <a:t>.</a:t>
            </a:r>
            <a:endParaRPr lang="ru-RU" sz="1050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3338841" y="5557732"/>
            <a:ext cx="15596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12.Установка ограждения, </a:t>
            </a:r>
            <a:r>
              <a:rPr lang="ru-RU" sz="1050" b="1" dirty="0" smtClean="0"/>
              <a:t>163</a:t>
            </a:r>
            <a:r>
              <a:rPr lang="ru-RU" sz="1050" b="1" dirty="0" smtClean="0"/>
              <a:t>м</a:t>
            </a:r>
            <a:r>
              <a:rPr lang="ru-RU" sz="1050" b="1" dirty="0" smtClean="0"/>
              <a:t>.</a:t>
            </a:r>
            <a:endParaRPr lang="ru-RU" sz="1050" b="1" dirty="0"/>
          </a:p>
        </p:txBody>
      </p:sp>
      <p:cxnSp>
        <p:nvCxnSpPr>
          <p:cNvPr id="149" name="Прямая соединительная линия 148"/>
          <p:cNvCxnSpPr/>
          <p:nvPr/>
        </p:nvCxnSpPr>
        <p:spPr>
          <a:xfrm>
            <a:off x="3627323" y="4936158"/>
            <a:ext cx="18002" cy="12601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Стрелка вправо 150"/>
          <p:cNvSpPr/>
          <p:nvPr/>
        </p:nvSpPr>
        <p:spPr>
          <a:xfrm rot="10800000">
            <a:off x="4560356" y="5019396"/>
            <a:ext cx="282664" cy="11702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TextBox 151"/>
          <p:cNvSpPr txBox="1"/>
          <p:nvPr/>
        </p:nvSpPr>
        <p:spPr>
          <a:xfrm>
            <a:off x="4813363" y="4812176"/>
            <a:ext cx="8465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1.Ремонт и замена покрытия 1 354м2</a:t>
            </a:r>
            <a:endParaRPr lang="ru-RU" sz="1050" b="1" dirty="0"/>
          </a:p>
        </p:txBody>
      </p:sp>
      <p:sp>
        <p:nvSpPr>
          <p:cNvPr id="153" name="Стрелка вправо 152"/>
          <p:cNvSpPr/>
          <p:nvPr/>
        </p:nvSpPr>
        <p:spPr>
          <a:xfrm rot="11493408">
            <a:off x="5171016" y="3610535"/>
            <a:ext cx="318129" cy="1097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TextBox 153"/>
          <p:cNvSpPr txBox="1"/>
          <p:nvPr/>
        </p:nvSpPr>
        <p:spPr>
          <a:xfrm>
            <a:off x="5465581" y="3579781"/>
            <a:ext cx="22926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7. Устройство парковки 300м2.</a:t>
            </a:r>
            <a:endParaRPr lang="ru-RU" sz="1050" b="1" dirty="0"/>
          </a:p>
        </p:txBody>
      </p:sp>
      <p:sp>
        <p:nvSpPr>
          <p:cNvPr id="73" name="Прямоугольник 72"/>
          <p:cNvSpPr/>
          <p:nvPr/>
        </p:nvSpPr>
        <p:spPr>
          <a:xfrm rot="17196289">
            <a:off x="6191136" y="1266018"/>
            <a:ext cx="506909" cy="8289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395536" y="7598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Благоустройство прилегающих территорий у станции Подольск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3216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6115810" y="72008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227089" y="89674"/>
            <a:ext cx="23681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  <p:sp>
        <p:nvSpPr>
          <p:cNvPr id="13" name="Овал 12"/>
          <p:cNvSpPr/>
          <p:nvPr/>
        </p:nvSpPr>
        <p:spPr>
          <a:xfrm>
            <a:off x="2079761" y="3456384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154025" y="3474050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6134835" y="3456384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227089" y="3474050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149" y="476672"/>
            <a:ext cx="3767772" cy="282582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486672" y="2975058"/>
            <a:ext cx="3721224" cy="314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Устройство парковки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672" y="3891879"/>
            <a:ext cx="3740249" cy="280518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486672" y="6477932"/>
            <a:ext cx="3740249" cy="3329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Ремонт тротуара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177934" y="54342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2285165" y="68739"/>
            <a:ext cx="23681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64" y="434251"/>
            <a:ext cx="3803915" cy="2852936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488764" y="2961507"/>
            <a:ext cx="3791711" cy="328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Ремонт и замена покрытия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869160"/>
            <a:ext cx="1944216" cy="296155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331639" y="6381328"/>
            <a:ext cx="1944217" cy="425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Устройство тротуара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1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88" y="3930055"/>
            <a:ext cx="3888433" cy="2916325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2091906" y="126350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091906" y="3521409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536260" y="144016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610525" y="161682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166170" y="162215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66170" y="3571505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6536260" y="3553839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610525" y="3571505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79163" y="6517471"/>
            <a:ext cx="3888433" cy="328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Устройство парковки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0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54" y="548680"/>
            <a:ext cx="2399449" cy="2916325"/>
          </a:xfrm>
        </p:spPr>
      </p:pic>
      <p:sp>
        <p:nvSpPr>
          <p:cNvPr id="16" name="Прямоугольник 15"/>
          <p:cNvSpPr/>
          <p:nvPr/>
        </p:nvSpPr>
        <p:spPr>
          <a:xfrm>
            <a:off x="1115615" y="3136096"/>
            <a:ext cx="2448273" cy="328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Устройство тротуара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619" y="3967530"/>
            <a:ext cx="2216824" cy="289047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5658619" y="6383213"/>
            <a:ext cx="2226174" cy="474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Ремонт тротуара (до ул. Дружбы) 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6" t="16128" r="25119" b="40410"/>
          <a:stretch/>
        </p:blipFill>
        <p:spPr bwMode="auto">
          <a:xfrm>
            <a:off x="4657955" y="573983"/>
            <a:ext cx="4218152" cy="28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657956" y="3136096"/>
            <a:ext cx="4218152" cy="322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Устройство парковки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0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12" y="908720"/>
            <a:ext cx="3669480" cy="4752528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2318754" y="486247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419004" y="486247"/>
            <a:ext cx="3144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15" name="Овал 14"/>
          <p:cNvSpPr/>
          <p:nvPr/>
        </p:nvSpPr>
        <p:spPr>
          <a:xfrm>
            <a:off x="6600677" y="486247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627181" y="486247"/>
            <a:ext cx="43644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997412" y="5184577"/>
            <a:ext cx="3669480" cy="476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Ремонт посадочной площадки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75" y="908720"/>
            <a:ext cx="3646876" cy="475252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52775" y="5184577"/>
            <a:ext cx="3646876" cy="4742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Устройство тротуара (до ул. Дружбы)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4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59136"/>
            <a:ext cx="2638578" cy="34563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60649"/>
            <a:ext cx="2592287" cy="34563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721968"/>
            <a:ext cx="2355726" cy="3140968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4206795" y="5090120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51881" y="5090120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965809" y="1786508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83568" y="1786508"/>
            <a:ext cx="462947" cy="404664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203716" y="5107786"/>
            <a:ext cx="50696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971762" y="1804174"/>
            <a:ext cx="4680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84779" y="1804174"/>
            <a:ext cx="4827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51881" y="5107786"/>
            <a:ext cx="54951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436096" y="3393059"/>
            <a:ext cx="2592288" cy="328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Установка ограждения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92804" y="3383708"/>
            <a:ext cx="2633398" cy="328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Установка ограждения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31639" y="6524676"/>
            <a:ext cx="2355727" cy="328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Установка ограждения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743" y="3855298"/>
            <a:ext cx="4105596" cy="299695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689139" y="6507739"/>
            <a:ext cx="4086199" cy="328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Установка ограждения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7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281</Words>
  <Application>Microsoft Office PowerPoint</Application>
  <PresentationFormat>Экран (4:3)</PresentationFormat>
  <Paragraphs>75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stol</dc:creator>
  <cp:lastModifiedBy>stol</cp:lastModifiedBy>
  <cp:revision>41</cp:revision>
  <cp:lastPrinted>2019-06-21T11:03:15Z</cp:lastPrinted>
  <dcterms:created xsi:type="dcterms:W3CDTF">2019-06-21T06:23:38Z</dcterms:created>
  <dcterms:modified xsi:type="dcterms:W3CDTF">2019-06-24T13:47:15Z</dcterms:modified>
</cp:coreProperties>
</file>