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31" r:id="rId2"/>
    <p:sldId id="441" r:id="rId3"/>
    <p:sldId id="434" r:id="rId4"/>
    <p:sldId id="456" r:id="rId5"/>
    <p:sldId id="438" r:id="rId6"/>
    <p:sldId id="450" r:id="rId7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Костин Андрей Иванович" initials="КАИ" lastIdx="2" clrIdx="1">
    <p:extLst>
      <p:ext uri="{19B8F6BF-5375-455C-9EA6-DF929625EA0E}">
        <p15:presenceInfo xmlns:p15="http://schemas.microsoft.com/office/powerpoint/2012/main" userId="S-1-5-21-698140489-3825754665-3897753990-2597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3455"/>
    <a:srgbClr val="085890"/>
    <a:srgbClr val="0D66A7"/>
    <a:srgbClr val="B5C8E8"/>
    <a:srgbClr val="E5E7F6"/>
    <a:srgbClr val="008000"/>
    <a:srgbClr val="083455"/>
    <a:srgbClr val="022463"/>
    <a:srgbClr val="E9EBF6"/>
    <a:srgbClr val="C6E0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9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90896-9997-477B-B5E5-1C879B941026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1179"/>
            <a:ext cx="2946400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1179"/>
            <a:ext cx="2946400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EAD06-7357-4E76-B123-D6E799AA5E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463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84606-B4D7-4561-8427-D9930498B9A4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76551-EC71-4CBF-83FD-A78A96808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391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-225425" y="808038"/>
            <a:ext cx="7188200" cy="40433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763" name="Shape 101"/>
          <p:cNvSpPr txBox="1">
            <a:spLocks noGrp="1"/>
          </p:cNvSpPr>
          <p:nvPr>
            <p:ph type="body" idx="1"/>
          </p:nvPr>
        </p:nvSpPr>
        <p:spPr>
          <a:xfrm>
            <a:off x="673789" y="5120362"/>
            <a:ext cx="5390304" cy="485086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3509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-225425" y="808038"/>
            <a:ext cx="7188200" cy="40433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819" name="Shape 101"/>
          <p:cNvSpPr txBox="1">
            <a:spLocks noGrp="1"/>
          </p:cNvSpPr>
          <p:nvPr>
            <p:ph type="body" idx="1"/>
          </p:nvPr>
        </p:nvSpPr>
        <p:spPr>
          <a:xfrm>
            <a:off x="673789" y="5120362"/>
            <a:ext cx="5390304" cy="485086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4591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-225425" y="808038"/>
            <a:ext cx="7188200" cy="40433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819" name="Shape 101"/>
          <p:cNvSpPr txBox="1">
            <a:spLocks noGrp="1"/>
          </p:cNvSpPr>
          <p:nvPr>
            <p:ph type="body" idx="1"/>
          </p:nvPr>
        </p:nvSpPr>
        <p:spPr>
          <a:xfrm>
            <a:off x="673789" y="5120362"/>
            <a:ext cx="5390304" cy="485086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7172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-225425" y="808038"/>
            <a:ext cx="7188200" cy="40433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819" name="Shape 101"/>
          <p:cNvSpPr txBox="1">
            <a:spLocks noGrp="1"/>
          </p:cNvSpPr>
          <p:nvPr>
            <p:ph type="body" idx="1"/>
          </p:nvPr>
        </p:nvSpPr>
        <p:spPr>
          <a:xfrm>
            <a:off x="673789" y="5120362"/>
            <a:ext cx="5390304" cy="485086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8769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-225425" y="808038"/>
            <a:ext cx="7188200" cy="40433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819" name="Shape 101"/>
          <p:cNvSpPr txBox="1">
            <a:spLocks noGrp="1"/>
          </p:cNvSpPr>
          <p:nvPr>
            <p:ph type="body" idx="1"/>
          </p:nvPr>
        </p:nvSpPr>
        <p:spPr>
          <a:xfrm>
            <a:off x="673789" y="5120362"/>
            <a:ext cx="5390304" cy="485086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92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609F3-440C-47C1-A3C0-E5E9091B8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8E0574-F078-4052-950A-F3620C6FB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64A52F-E6E5-4A52-8CA3-C1F5BF4EE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B44880-4A2D-4C6E-83B0-C80F5293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32B552-6B5A-477E-AC1D-ACD98933C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94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B88F24-5129-4C71-9607-E95197143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26495C-4BCD-4199-8C61-3B68E75A0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02E688-13A2-4A98-BA71-8CC1B3DB5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FEFF10-9F9B-4251-80A0-92E33FB3E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A8CD6-B2AD-449E-94DA-789747D4E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229D7-A79E-4483-A0F2-2BDA2822E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79FB7E-B8FF-49EE-887A-73C34F911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E7397-6852-4770-B468-E6F8BEDA1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EAE962-9094-4392-92F6-C1016B144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EB2568-9444-43CE-B7B1-1F733E29C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34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86A7DC-0470-464C-BAB9-AECF5ABBB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234AE3-4E03-4912-A462-7A670ED83D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6DB3DD-73A4-4A37-B951-603EB59D52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4AFA20-413C-4F80-9D9A-75D487B74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D7E5FC-F44E-423F-BBB0-ED8AB85B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3CE734-7AF2-4D8D-8788-6FB8099B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221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E9283A-723B-42E5-8DC8-750C5371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B4ACEF-A54E-4D1B-98AA-D7377DB0A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F14EF7-8603-49F1-B4FA-16AB6A64C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4D2CE6-D000-458F-88E0-241AA69DC5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09642F5-5A9C-4FD6-BAB4-3CB214718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75369ED-1E5A-4E77-B82B-53BC0BEA0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635FD05-EA45-4530-99F6-79F08949D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38C49F7-8739-433C-A29A-56695454A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822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617A9-FA17-4F8B-9768-63397ECD3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7528A12-B60C-498B-B32C-CA7AAB1B4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961C09-B391-4691-998E-2FDBFC170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F62E138-59AD-4026-9F83-9BECD4271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5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6D46238-6D8A-4F93-81F3-531DC0DD7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D0B800-7FFE-455F-8C63-C8FB5748D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D36628-3D28-4790-9E06-46CA0BA2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23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3FC5B9-539C-43A9-9A1F-43B21C4F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5C7F00-98A4-4B6A-BF8D-8C87A3CA9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DE0F45-40DB-495E-93C3-F0396DD28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5845A4-CCF4-45AA-B017-99E576D10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E8DC82-5EBB-43DA-8A9D-92D6073C5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D5C052-E26C-4583-807C-0CC006259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149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00E159-433F-4C47-A6C5-F819FD363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1626DC-7DD4-4F3C-BAC0-5EC6841DE6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A3DAFB-7E8C-4966-9772-E6AAA7FE3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6D2602-D82B-42A8-8473-BBAD986BA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A20095-3C3F-4678-8AF5-2BE38F8F3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754CC0-DED4-4DD2-A5E7-3E9D2273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826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DD847-FC0A-4F1B-8191-02324DB2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717E20-4DAD-4408-A32F-64FCEDFB4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D88C25-FE4A-4E51-BB39-5F9266ABD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0C4803-45E6-402F-8468-3E7E302F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C6A16B-2EA4-4D3C-9782-68354331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081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944956-DCBD-453A-A59B-B51D23B3BB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050A55-0049-403B-B2D4-3BEED467E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95470E-6E1D-4385-93B2-D006C62B2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B5ADD3-1769-4CE2-BE8D-1EE01B568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C06684-CA77-45BB-B4B1-9C0CA8CC8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421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AB764-02DA-49E9-9B82-80E090F47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30DC6D-BA10-4412-9365-BEF478845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62B835-9BEE-45C2-9925-FA43A5AB90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07182-99FB-474A-B512-3D8A3D302262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232743-F747-4AB1-93CD-642234AC2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5103B5-118A-4D1F-8A3E-717D72ADA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3A8F7-D68D-47FB-8A1A-A0DF6EEE0D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78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hart" Target="../charts/chart1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fond@mosreg-garant.r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osreg-garant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455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92866E-116C-604C-87DA-877B57CE91D7}"/>
              </a:ext>
            </a:extLst>
          </p:cNvPr>
          <p:cNvSpPr/>
          <p:nvPr/>
        </p:nvSpPr>
        <p:spPr>
          <a:xfrm>
            <a:off x="-187037" y="-32112"/>
            <a:ext cx="12566073" cy="7259781"/>
          </a:xfrm>
          <a:prstGeom prst="rect">
            <a:avLst/>
          </a:prstGeom>
          <a:solidFill>
            <a:srgbClr val="07345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6E17EBAB-E46E-4551-B1A3-B852059A7D38}"/>
              </a:ext>
            </a:extLst>
          </p:cNvPr>
          <p:cNvSpPr txBox="1"/>
          <p:nvPr/>
        </p:nvSpPr>
        <p:spPr>
          <a:xfrm>
            <a:off x="835765" y="2508653"/>
            <a:ext cx="10615599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chemeClr val="bg1">
                    <a:lumMod val="95000"/>
                  </a:schemeClr>
                </a:solidFill>
                <a:latin typeface="+mj-lt"/>
                <a:cs typeface="Golos Text" panose="020B0503020202020204" pitchFamily="34" charset="0"/>
              </a:rPr>
              <a:t>Меры поддержки 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D1D85DB-24B1-4FDA-AC34-D0BAADFCCD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4" y="5507747"/>
            <a:ext cx="2215967" cy="98610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01659E9-CD20-4FAE-B905-04512DECE98E}"/>
              </a:ext>
            </a:extLst>
          </p:cNvPr>
          <p:cNvSpPr txBox="1"/>
          <p:nvPr/>
        </p:nvSpPr>
        <p:spPr>
          <a:xfrm>
            <a:off x="10458409" y="732893"/>
            <a:ext cx="2155003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67" b="1" spc="67" dirty="0">
                <a:solidFill>
                  <a:schemeClr val="bg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ПРАВИТЕЛЬСТВО</a:t>
            </a:r>
          </a:p>
          <a:p>
            <a:r>
              <a:rPr lang="ru-RU" sz="1067" b="1" spc="67" dirty="0">
                <a:solidFill>
                  <a:schemeClr val="bg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МОСКОВСКОЙ</a:t>
            </a:r>
          </a:p>
          <a:p>
            <a:r>
              <a:rPr lang="ru-RU" sz="1067" b="1" spc="67" dirty="0">
                <a:solidFill>
                  <a:schemeClr val="bg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ОБЛАСТИ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B6FC50B-7210-4B71-BD5D-F6DC83AC03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041" y="337631"/>
            <a:ext cx="1321512" cy="1057209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5E3669ED-312D-5145-A221-BFE66A5A00DD}"/>
              </a:ext>
            </a:extLst>
          </p:cNvPr>
          <p:cNvSpPr txBox="1"/>
          <p:nvPr/>
        </p:nvSpPr>
        <p:spPr>
          <a:xfrm>
            <a:off x="2383921" y="3597779"/>
            <a:ext cx="6811354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>
                <a:solidFill>
                  <a:schemeClr val="bg1">
                    <a:lumMod val="95000"/>
                  </a:schemeClr>
                </a:solidFill>
                <a:latin typeface="+mj-lt"/>
                <a:cs typeface="Golos Text" panose="020B0503020202020204" pitchFamily="34" charset="0"/>
              </a:rPr>
              <a:t>  </a:t>
            </a:r>
            <a:r>
              <a:rPr lang="ru-RU" sz="2800" b="1" i="1" dirty="0">
                <a:solidFill>
                  <a:schemeClr val="bg1">
                    <a:lumMod val="95000"/>
                  </a:schemeClr>
                </a:solidFill>
                <a:latin typeface="+mj-lt"/>
                <a:cs typeface="Golos Text" panose="020B0503020202020204" pitchFamily="34" charset="0"/>
              </a:rPr>
              <a:t>Московский</a:t>
            </a:r>
            <a:r>
              <a:rPr lang="ru-RU" sz="2400" b="1" i="1" dirty="0">
                <a:solidFill>
                  <a:schemeClr val="bg1">
                    <a:lumMod val="95000"/>
                  </a:schemeClr>
                </a:solidFill>
                <a:latin typeface="+mj-lt"/>
                <a:cs typeface="Golos Text" panose="020B0503020202020204" pitchFamily="34" charset="0"/>
              </a:rPr>
              <a:t> областной гарантийный фонд</a:t>
            </a:r>
          </a:p>
        </p:txBody>
      </p:sp>
      <p:pic>
        <p:nvPicPr>
          <p:cNvPr id="8" name="Picture 2" descr="C:\Users\ГлавСпец\Desktop\Новый логотип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68" y="230660"/>
            <a:ext cx="2750261" cy="116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12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210E0702-A8A8-4B9A-89A9-7FBE74A02D81}"/>
              </a:ext>
            </a:extLst>
          </p:cNvPr>
          <p:cNvSpPr txBox="1"/>
          <p:nvPr/>
        </p:nvSpPr>
        <p:spPr>
          <a:xfrm>
            <a:off x="1441969" y="2517306"/>
            <a:ext cx="1444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Условия:</a:t>
            </a:r>
          </a:p>
        </p:txBody>
      </p:sp>
      <p:graphicFrame>
        <p:nvGraphicFramePr>
          <p:cNvPr id="10" name="Chart Placeholder 19">
            <a:extLst>
              <a:ext uri="{FF2B5EF4-FFF2-40B4-BE49-F238E27FC236}">
                <a16:creationId xmlns:a16="http://schemas.microsoft.com/office/drawing/2014/main" id="{5F04D5D5-6DE3-44B7-A51C-1341A26BD31C}"/>
              </a:ext>
            </a:extLst>
          </p:cNvPr>
          <p:cNvGraphicFramePr>
            <a:graphicFrameLocks noGrp="1"/>
          </p:cNvGraphicFramePr>
          <p:nvPr/>
        </p:nvGraphicFramePr>
        <p:xfrm>
          <a:off x="163070" y="4573355"/>
          <a:ext cx="1387715" cy="190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2C01860-4F6F-C142-B894-882EBB60BA37}"/>
              </a:ext>
            </a:extLst>
          </p:cNvPr>
          <p:cNvSpPr/>
          <p:nvPr/>
        </p:nvSpPr>
        <p:spPr>
          <a:xfrm>
            <a:off x="0" y="-53621"/>
            <a:ext cx="12192003" cy="1076158"/>
          </a:xfrm>
          <a:prstGeom prst="rect">
            <a:avLst/>
          </a:prstGeom>
          <a:solidFill>
            <a:srgbClr val="083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7" name="Параллелограмм 6">
            <a:extLst>
              <a:ext uri="{FF2B5EF4-FFF2-40B4-BE49-F238E27FC236}">
                <a16:creationId xmlns:a16="http://schemas.microsoft.com/office/drawing/2014/main" id="{3DD583F8-5E36-B744-8B62-D035D3A7C119}"/>
              </a:ext>
            </a:extLst>
          </p:cNvPr>
          <p:cNvSpPr/>
          <p:nvPr/>
        </p:nvSpPr>
        <p:spPr>
          <a:xfrm>
            <a:off x="239350" y="0"/>
            <a:ext cx="864095" cy="849875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3DAF3BFB-C559-8F45-9AFC-A2D55B4417C0}"/>
              </a:ext>
            </a:extLst>
          </p:cNvPr>
          <p:cNvSpPr txBox="1"/>
          <p:nvPr/>
        </p:nvSpPr>
        <p:spPr>
          <a:xfrm>
            <a:off x="1119100" y="224361"/>
            <a:ext cx="107917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Times New Roman" pitchFamily="18" charset="0"/>
              </a:rPr>
              <a:t>Текущие показатели</a:t>
            </a:r>
            <a:endParaRPr lang="ru-RU" sz="2500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C425A66F-C74C-FE4E-84E6-D13EC693D0A8}"/>
              </a:ext>
            </a:extLst>
          </p:cNvPr>
          <p:cNvSpPr txBox="1"/>
          <p:nvPr/>
        </p:nvSpPr>
        <p:spPr>
          <a:xfrm>
            <a:off x="317884" y="244801"/>
            <a:ext cx="67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D50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206913-FE12-4F2A-9ACB-340FE2D1224A}"/>
              </a:ext>
            </a:extLst>
          </p:cNvPr>
          <p:cNvSpPr/>
          <p:nvPr/>
        </p:nvSpPr>
        <p:spPr>
          <a:xfrm>
            <a:off x="1034474" y="2030046"/>
            <a:ext cx="108763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just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4,6 млрд. руб. – гарантийный капитал Фонда;</a:t>
            </a:r>
          </a:p>
          <a:p>
            <a:pPr marL="455613" lvl="1" indent="1588" algn="just" defTabSz="912813"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 algn="just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 – партнерских финансовых организаций, из них: </a:t>
            </a:r>
          </a:p>
          <a:p>
            <a:pPr lvl="1" algn="just"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52 банка, 4 фонда, 10 лизинговых компаний;</a:t>
            </a:r>
          </a:p>
          <a:p>
            <a:pPr lvl="1" algn="just" defTabSz="912813"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 algn="just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4 900 договоров поручительства заключено с начала деятельности;</a:t>
            </a:r>
          </a:p>
          <a:p>
            <a:pPr marL="914400" lvl="1" indent="-457200" algn="just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ru-RU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 algn="just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124,3 млрд. руб. – сумма кредитов, привлеченных субъектами  МСП </a:t>
            </a:r>
          </a:p>
          <a:p>
            <a:pPr lvl="1" algn="just"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экономику Московской области;</a:t>
            </a:r>
          </a:p>
          <a:p>
            <a:pPr lvl="1" algn="just" defTabSz="912813"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45,5 млрд. руб. – сумма предоставленных поручительств, субъектам  МСП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36EE248-4C61-4838-94A9-0F02F900A3BD}"/>
              </a:ext>
            </a:extLst>
          </p:cNvPr>
          <p:cNvSpPr/>
          <p:nvPr/>
        </p:nvSpPr>
        <p:spPr>
          <a:xfrm>
            <a:off x="708251" y="1295459"/>
            <a:ext cx="11069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chemeClr val="accent1">
                    <a:lumMod val="75000"/>
                  </a:schemeClr>
                </a:solidFill>
              </a:rPr>
              <a:t>07.10.2009 г. – дата создания Московского областного гарантийного Фонда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DF0854-5E05-44CB-B02A-676CFD97E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2" y="4665634"/>
            <a:ext cx="684939" cy="6243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37E34A-7A2A-4BCA-8629-7E34A22F7D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315" y="5523904"/>
            <a:ext cx="684939" cy="6849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B93BFB9-7610-40E4-9D6F-F962F833DD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315" y="3802498"/>
            <a:ext cx="597525" cy="5975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89BFBD2-F79D-4B88-9A8A-95741C068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921" y="2819545"/>
            <a:ext cx="597525" cy="66158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9D5D7C-5CAB-4EAC-8DC4-54220A0A96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251" y="2049909"/>
            <a:ext cx="597525" cy="48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64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2016B576-C63D-4E13-8867-4A2B0BA586CA}"/>
              </a:ext>
            </a:extLst>
          </p:cNvPr>
          <p:cNvSpPr/>
          <p:nvPr/>
        </p:nvSpPr>
        <p:spPr>
          <a:xfrm>
            <a:off x="0" y="-53621"/>
            <a:ext cx="12192003" cy="1076158"/>
          </a:xfrm>
          <a:prstGeom prst="rect">
            <a:avLst/>
          </a:prstGeom>
          <a:solidFill>
            <a:srgbClr val="083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BE537B40-6B67-4667-8133-F6E0EEAA3F05}"/>
              </a:ext>
            </a:extLst>
          </p:cNvPr>
          <p:cNvSpPr/>
          <p:nvPr/>
        </p:nvSpPr>
        <p:spPr>
          <a:xfrm>
            <a:off x="239350" y="0"/>
            <a:ext cx="864095" cy="849875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200C0A36-119F-43A9-AC19-3BC4694004FC}"/>
              </a:ext>
            </a:extLst>
          </p:cNvPr>
          <p:cNvSpPr txBox="1"/>
          <p:nvPr/>
        </p:nvSpPr>
        <p:spPr>
          <a:xfrm>
            <a:off x="1119100" y="224361"/>
            <a:ext cx="107917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Times New Roman" pitchFamily="18" charset="0"/>
              </a:rPr>
              <a:t>Требования к получателям гарантийной поддержки</a:t>
            </a:r>
            <a:endParaRPr lang="ru-RU" sz="2500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2F881F16-7945-4EED-A91E-51923A8052B9}"/>
              </a:ext>
            </a:extLst>
          </p:cNvPr>
          <p:cNvSpPr txBox="1"/>
          <p:nvPr/>
        </p:nvSpPr>
        <p:spPr>
          <a:xfrm>
            <a:off x="317884" y="244801"/>
            <a:ext cx="67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D50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3</a:t>
            </a:r>
          </a:p>
        </p:txBody>
      </p:sp>
      <p:graphicFrame>
        <p:nvGraphicFramePr>
          <p:cNvPr id="10" name="Chart Placeholder 19">
            <a:extLst>
              <a:ext uri="{FF2B5EF4-FFF2-40B4-BE49-F238E27FC236}">
                <a16:creationId xmlns:a16="http://schemas.microsoft.com/office/drawing/2014/main" id="{5F04D5D5-6DE3-44B7-A51C-1341A26BD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291290"/>
              </p:ext>
            </p:extLst>
          </p:nvPr>
        </p:nvGraphicFramePr>
        <p:xfrm>
          <a:off x="163070" y="4573355"/>
          <a:ext cx="1387715" cy="190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Номер слайда 1">
            <a:extLst>
              <a:ext uri="{FF2B5EF4-FFF2-40B4-BE49-F238E27FC236}">
                <a16:creationId xmlns:a16="http://schemas.microsoft.com/office/drawing/2014/main" id="{856BC8BE-0078-7B4E-A2CA-7EC298D68C7F}"/>
              </a:ext>
            </a:extLst>
          </p:cNvPr>
          <p:cNvSpPr txBox="1">
            <a:spLocks/>
          </p:cNvSpPr>
          <p:nvPr/>
        </p:nvSpPr>
        <p:spPr>
          <a:xfrm>
            <a:off x="9045573" y="6305207"/>
            <a:ext cx="2865285" cy="33849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20645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6458" algn="l" defTabSz="206458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2936" algn="l" defTabSz="206458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9398" algn="l" defTabSz="206458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5857" algn="l" defTabSz="206458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2329" algn="l" defTabSz="206458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38789" algn="l" defTabSz="206458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5255" algn="l" defTabSz="206458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51720" algn="l" defTabSz="206458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ru-RU" sz="2199" b="1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pPr/>
              <a:t>3</a:t>
            </a:fld>
            <a:endParaRPr lang="ru-RU" sz="2199" b="1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B0A7F6-CD81-4F98-A343-82AD4AC4B231}"/>
              </a:ext>
            </a:extLst>
          </p:cNvPr>
          <p:cNvSpPr txBox="1"/>
          <p:nvPr/>
        </p:nvSpPr>
        <p:spPr>
          <a:xfrm>
            <a:off x="1119099" y="1267339"/>
            <a:ext cx="1058316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647" lvl="1" indent="-232172"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cs typeface="Calibri Light" panose="020F0302020204030204" pitchFamily="34" charset="0"/>
              </a:rPr>
              <a:t>Поручительство Фонда предоставляется с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убъектам МСП и самозанятым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cs typeface="Calibri Light" panose="020F0302020204030204" pitchFamily="34" charset="0"/>
              </a:rPr>
              <a:t>:</a:t>
            </a:r>
          </a:p>
          <a:p>
            <a:pPr marL="603647" lvl="1" indent="-232172" defTabSz="912813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chemeClr val="accent5">
                  <a:lumMod val="50000"/>
                </a:schemeClr>
              </a:solidFill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Включенным в Единый реестр субъектов малого и среднего предпринимательств или имеющим статус плательщика налога на профессиональный доход (с подтверждением статуса в публичном сервисе ФНС России «Проверка статуса налогоплательщика налога на профессиональный доход (самозанятого)»):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Имеющим адрес государственной регистрации на территории Московской области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Не имеющим просроченной задолженности по налогам, сборам и иным обязательным платежам в бюджет, превышающей 50 (пятьдесят) тысяч рублей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В отношении которых не применяются процедуры несостоятельности (банкротства), в том числе наблюдение, финансовое оздоровление, внешнее управление, конкурсное производство, либо аннулирование или приостановление действия лицензии;</a:t>
            </a:r>
          </a:p>
          <a:p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Не находящимся в стадии ликвидации, реорганизации.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603647" lvl="1" indent="-232172" defTabSz="912813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646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210E0702-A8A8-4B9A-89A9-7FBE74A02D81}"/>
              </a:ext>
            </a:extLst>
          </p:cNvPr>
          <p:cNvSpPr txBox="1"/>
          <p:nvPr/>
        </p:nvSpPr>
        <p:spPr>
          <a:xfrm>
            <a:off x="1441969" y="2517306"/>
            <a:ext cx="1444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Условия: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1511641-70B7-4DF5-80FE-E1479D315CA9}"/>
              </a:ext>
            </a:extLst>
          </p:cNvPr>
          <p:cNvSpPr txBox="1"/>
          <p:nvPr/>
        </p:nvSpPr>
        <p:spPr>
          <a:xfrm>
            <a:off x="8054581" y="2507496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Приоритетные заявители: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2C01860-4F6F-C142-B894-882EBB60BA37}"/>
              </a:ext>
            </a:extLst>
          </p:cNvPr>
          <p:cNvSpPr/>
          <p:nvPr/>
        </p:nvSpPr>
        <p:spPr>
          <a:xfrm>
            <a:off x="0" y="-53621"/>
            <a:ext cx="12192003" cy="1076158"/>
          </a:xfrm>
          <a:prstGeom prst="rect">
            <a:avLst/>
          </a:prstGeom>
          <a:solidFill>
            <a:srgbClr val="083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7" name="Параллелограмм 6">
            <a:extLst>
              <a:ext uri="{FF2B5EF4-FFF2-40B4-BE49-F238E27FC236}">
                <a16:creationId xmlns:a16="http://schemas.microsoft.com/office/drawing/2014/main" id="{3DD583F8-5E36-B744-8B62-D035D3A7C119}"/>
              </a:ext>
            </a:extLst>
          </p:cNvPr>
          <p:cNvSpPr/>
          <p:nvPr/>
        </p:nvSpPr>
        <p:spPr>
          <a:xfrm>
            <a:off x="239350" y="0"/>
            <a:ext cx="864095" cy="849875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3DAF3BFB-C559-8F45-9AFC-A2D55B4417C0}"/>
              </a:ext>
            </a:extLst>
          </p:cNvPr>
          <p:cNvSpPr txBox="1"/>
          <p:nvPr/>
        </p:nvSpPr>
        <p:spPr>
          <a:xfrm>
            <a:off x="1119100" y="224361"/>
            <a:ext cx="107917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Times New Roman" pitchFamily="18" charset="0"/>
              </a:rPr>
              <a:t>Условия предоставления поручительства  </a:t>
            </a:r>
            <a:endParaRPr lang="ru-RU" sz="2500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C425A66F-C74C-FE4E-84E6-D13EC693D0A8}"/>
              </a:ext>
            </a:extLst>
          </p:cNvPr>
          <p:cNvSpPr txBox="1"/>
          <p:nvPr/>
        </p:nvSpPr>
        <p:spPr>
          <a:xfrm>
            <a:off x="317884" y="244801"/>
            <a:ext cx="67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D50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98B2E55-2271-7948-A6AB-CE152246F215}"/>
              </a:ext>
            </a:extLst>
          </p:cNvPr>
          <p:cNvSpPr/>
          <p:nvPr/>
        </p:nvSpPr>
        <p:spPr>
          <a:xfrm>
            <a:off x="75501" y="1205457"/>
            <a:ext cx="7063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22463"/>
                </a:solidFill>
                <a:ea typeface="Verdana" panose="020B0604030504040204" pitchFamily="34" charset="0"/>
                <a:cs typeface="Times New Roman" pitchFamily="18" charset="0"/>
              </a:rPr>
              <a:t>Сумма поручительства по кредитным договорам/договорам займа</a:t>
            </a:r>
            <a:endParaRPr lang="ru-RU" dirty="0">
              <a:solidFill>
                <a:srgbClr val="022463"/>
              </a:solidFill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274D3AE-090C-F848-A365-45904A0820DC}"/>
              </a:ext>
            </a:extLst>
          </p:cNvPr>
          <p:cNvSpPr/>
          <p:nvPr/>
        </p:nvSpPr>
        <p:spPr>
          <a:xfrm>
            <a:off x="7438489" y="1205457"/>
            <a:ext cx="4678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22463"/>
                </a:solidFill>
                <a:ea typeface="Verdana" panose="020B0604030504040204" pitchFamily="34" charset="0"/>
                <a:cs typeface="Times New Roman" pitchFamily="18" charset="0"/>
              </a:rPr>
              <a:t>Сумма поручительства по договорам лизинга</a:t>
            </a:r>
            <a:endParaRPr lang="ru-RU" dirty="0">
              <a:solidFill>
                <a:srgbClr val="022463"/>
              </a:solidFill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7D120AC-9FDC-E449-9D62-C475542306B4}"/>
              </a:ext>
            </a:extLst>
          </p:cNvPr>
          <p:cNvSpPr/>
          <p:nvPr/>
        </p:nvSpPr>
        <p:spPr>
          <a:xfrm>
            <a:off x="2340529" y="3850008"/>
            <a:ext cx="61491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22463"/>
                </a:solidFill>
                <a:ea typeface="Verdana" panose="020B0604030504040204" pitchFamily="34" charset="0"/>
                <a:cs typeface="Times New Roman" pitchFamily="18" charset="0"/>
              </a:rPr>
              <a:t>Сумма поручительства по банковским гарантиям</a:t>
            </a:r>
            <a:endParaRPr lang="ru-RU" dirty="0">
              <a:solidFill>
                <a:srgbClr val="022463"/>
              </a:solidFill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6" name="Объект 8">
            <a:extLst>
              <a:ext uri="{FF2B5EF4-FFF2-40B4-BE49-F238E27FC236}">
                <a16:creationId xmlns:a16="http://schemas.microsoft.com/office/drawing/2014/main" id="{BE2FDFB4-B620-42D7-96AD-7DF6EFADF897}"/>
              </a:ext>
            </a:extLst>
          </p:cNvPr>
          <p:cNvSpPr txBox="1">
            <a:spLocks/>
          </p:cNvSpPr>
          <p:nvPr/>
        </p:nvSpPr>
        <p:spPr bwMode="auto">
          <a:xfrm>
            <a:off x="402672" y="1574789"/>
            <a:ext cx="6398820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9250" indent="-349250" algn="l" defTabSz="912813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kumimoji="1" sz="1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1pPr>
            <a:lvl2pPr marL="146050" indent="-144463" algn="l" defTabSz="912813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kumimoji="1"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300038" indent="-150813" algn="l" defTabSz="912813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439738" indent="-136525" algn="l" defTabSz="912813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kumimoji="1"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593725" indent="-150813" algn="l" defTabSz="912813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kumimoji="1" sz="16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1060683" indent="-152220" algn="l" defTabSz="913321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527058" indent="-152220" algn="l" defTabSz="913321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1993437" indent="-152220" algn="l" defTabSz="913321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459813" indent="-152220" algn="l" defTabSz="913321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72775" lvl="1" indent="-285750" defTabSz="457200">
              <a:buFont typeface="Wingdings" panose="05000000000000000000" pitchFamily="2" charset="2"/>
              <a:buChar char="ü"/>
            </a:pPr>
            <a:r>
              <a:rPr lang="ru-RU" sz="18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До 50 млн. руб., до 70% от суммы кредита;</a:t>
            </a:r>
          </a:p>
          <a:p>
            <a:pPr marL="572775" lvl="1" indent="-285750" defTabSz="457200">
              <a:buFont typeface="Wingdings" panose="05000000000000000000" pitchFamily="2" charset="2"/>
              <a:buChar char="ü"/>
            </a:pPr>
            <a:r>
              <a:rPr lang="ru-RU" sz="18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на срок до 10 лет (торговля - на пополнение оборотных средств </a:t>
            </a:r>
            <a:r>
              <a:rPr lang="en-US" sz="18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 </a:t>
            </a:r>
            <a:r>
              <a:rPr lang="ru-RU" sz="18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до 30,0 млн. руб. до 36 мес.);</a:t>
            </a:r>
          </a:p>
          <a:p>
            <a:pPr marL="572775" lvl="1" indent="-285750" defTabSz="457200">
              <a:buFont typeface="Wingdings" panose="05000000000000000000" pitchFamily="2" charset="2"/>
              <a:buChar char="ü"/>
            </a:pPr>
            <a:r>
              <a:rPr lang="ru-RU" sz="18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вознаграждение Фонда:</a:t>
            </a:r>
          </a:p>
          <a:p>
            <a:pPr marL="287025" lvl="1" indent="0" defTabSz="457200">
              <a:buNone/>
            </a:pPr>
            <a:r>
              <a:rPr lang="ru-RU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- 0,5% годовых от суммы поручительства для организаций, работающих в сфере производства, с/х, здравоохранения</a:t>
            </a:r>
          </a:p>
          <a:p>
            <a:pPr marL="287025" lvl="1" indent="0" defTabSz="457200">
              <a:buNone/>
            </a:pPr>
            <a:r>
              <a:rPr lang="ru-RU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-0,75% годовых от суммы поручительства для организаций, работающих в сфере предоставления услуг и торговли</a:t>
            </a:r>
          </a:p>
          <a:p>
            <a:pPr marL="287025" lvl="1" indent="0" defTabSz="457200">
              <a:buFontTx/>
              <a:buNone/>
            </a:pPr>
            <a:endParaRPr lang="ru-RU" sz="1200" kern="0" dirty="0">
              <a:solidFill>
                <a:prstClr val="black"/>
              </a:solidFill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D00E2F7-1763-404E-A64E-B9741EFD4766}"/>
              </a:ext>
            </a:extLst>
          </p:cNvPr>
          <p:cNvSpPr/>
          <p:nvPr/>
        </p:nvSpPr>
        <p:spPr>
          <a:xfrm>
            <a:off x="7139031" y="1510017"/>
            <a:ext cx="49774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000" lvl="1" indent="-180975" defTabSz="457200" fontAlgn="base"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ru-RU" dirty="0">
              <a:solidFill>
                <a:prstClr val="black"/>
              </a:solidFill>
              <a:latin typeface="Century Gothic" panose="020B0502020202020204" pitchFamily="34" charset="0"/>
              <a:cs typeface="Arial" charset="0"/>
              <a:sym typeface="Arial"/>
            </a:endParaRPr>
          </a:p>
          <a:p>
            <a:pPr marL="572775" lvl="1" indent="-2857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ru-RU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до 50 млн. руб., не более 50% от суммы финансирования;</a:t>
            </a:r>
          </a:p>
          <a:p>
            <a:pPr marL="572775" lvl="1" indent="-2857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ru-RU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на срок до 5 лет;</a:t>
            </a:r>
          </a:p>
          <a:p>
            <a:pPr marL="572775" lvl="1" indent="-2857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ru-RU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вознаграждение Фонда 0,75% от суммы      поручительства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C87074B-07E0-45E3-BCD5-3364CD391D74}"/>
              </a:ext>
            </a:extLst>
          </p:cNvPr>
          <p:cNvSpPr/>
          <p:nvPr/>
        </p:nvSpPr>
        <p:spPr>
          <a:xfrm>
            <a:off x="2095928" y="3940700"/>
            <a:ext cx="9144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025" lvl="1" defTabSz="457200" fontAlgn="base">
              <a:spcBef>
                <a:spcPct val="0"/>
              </a:spcBef>
              <a:spcAft>
                <a:spcPct val="0"/>
              </a:spcAft>
            </a:pPr>
            <a:endParaRPr kumimoji="1" lang="ru-RU" sz="1400" b="1" u="sng" kern="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572775" lvl="1" indent="-2857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ru-RU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до 50 млн. руб., до 70% от суммы гарантии;</a:t>
            </a:r>
          </a:p>
          <a:p>
            <a:pPr marL="572775" lvl="1" indent="-2857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ru-RU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на срок до 5 лет;</a:t>
            </a:r>
          </a:p>
          <a:p>
            <a:pPr marL="572775" lvl="1" indent="-2857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ru-RU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вознаграждение Фонда:</a:t>
            </a:r>
          </a:p>
          <a:p>
            <a:pPr marL="287025" lvl="1" defTabSz="457200" fontAlgn="base">
              <a:spcBef>
                <a:spcPct val="0"/>
              </a:spcBef>
              <a:spcAft>
                <a:spcPct val="0"/>
              </a:spcAft>
            </a:pPr>
            <a:r>
              <a:rPr kumimoji="1" lang="ru-RU" sz="16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- 0,5% </a:t>
            </a:r>
            <a:r>
              <a:rPr lang="ru-RU" sz="16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годовых от суммы поручительства по банковским гарантиям в рамках Федеральных законов № 223-ФЗ, 44-ФЗ и Постановления Правительства РФ № 615</a:t>
            </a:r>
            <a:endParaRPr kumimoji="1" lang="ru-RU" sz="1600" kern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7025" lvl="1" defTabSz="457200" fontAlgn="base">
              <a:spcBef>
                <a:spcPct val="0"/>
              </a:spcBef>
              <a:spcAft>
                <a:spcPct val="0"/>
              </a:spcAft>
            </a:pPr>
            <a:r>
              <a:rPr kumimoji="1" lang="ru-RU" sz="16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- 0,75% от суммы поручительства </a:t>
            </a:r>
            <a:r>
              <a:rPr lang="ru-RU" sz="1600" kern="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по банковским гарантиям в рамках коммерческих контрактов</a:t>
            </a:r>
            <a:r>
              <a:rPr kumimoji="1" lang="ru-RU" sz="1600" kern="0" dirty="0">
                <a:solidFill>
                  <a:prstClr val="black"/>
                </a:solidFill>
                <a:latin typeface="Century Gothic" panose="020B0502020202020204" pitchFamily="34" charset="0"/>
                <a:cs typeface="Arial"/>
                <a:sym typeface="Arial"/>
              </a:rPr>
              <a:t>  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4C38559-975F-4496-9E49-88C3679DC7FF}"/>
              </a:ext>
            </a:extLst>
          </p:cNvPr>
          <p:cNvSpPr/>
          <p:nvPr/>
        </p:nvSpPr>
        <p:spPr>
          <a:xfrm>
            <a:off x="855677" y="5906501"/>
            <a:ext cx="10242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025" lvl="1"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Максимальный размер действующих обязательств Фонда в отношении одного субъекта МСП                      (по действующим Договорам поручительства) не может превышать 100 (ста) миллионов рублей. </a:t>
            </a:r>
            <a:endParaRPr kumimoji="1" lang="ru-RU" sz="1400" b="1" u="sng" kern="0" dirty="0">
              <a:solidFill>
                <a:prstClr val="black"/>
              </a:solidFill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49345AA-1CC4-4C83-BF9C-788CCACC9C4A}"/>
              </a:ext>
            </a:extLst>
          </p:cNvPr>
          <p:cNvCxnSpPr>
            <a:cxnSpLocks/>
          </p:cNvCxnSpPr>
          <p:nvPr/>
        </p:nvCxnSpPr>
        <p:spPr>
          <a:xfrm>
            <a:off x="317884" y="5906501"/>
            <a:ext cx="11409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224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BE537B40-6B67-4667-8133-F6E0EEAA3F05}"/>
              </a:ext>
            </a:extLst>
          </p:cNvPr>
          <p:cNvSpPr/>
          <p:nvPr/>
        </p:nvSpPr>
        <p:spPr>
          <a:xfrm>
            <a:off x="239350" y="0"/>
            <a:ext cx="864095" cy="849875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1511641-70B7-4DF5-80FE-E1479D315CA9}"/>
              </a:ext>
            </a:extLst>
          </p:cNvPr>
          <p:cNvSpPr txBox="1"/>
          <p:nvPr/>
        </p:nvSpPr>
        <p:spPr>
          <a:xfrm>
            <a:off x="8054581" y="2507496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Приоритетные заявители:</a:t>
            </a:r>
          </a:p>
        </p:txBody>
      </p:sp>
      <p:graphicFrame>
        <p:nvGraphicFramePr>
          <p:cNvPr id="10" name="Chart Placeholder 19">
            <a:extLst>
              <a:ext uri="{FF2B5EF4-FFF2-40B4-BE49-F238E27FC236}">
                <a16:creationId xmlns:a16="http://schemas.microsoft.com/office/drawing/2014/main" id="{5F04D5D5-6DE3-44B7-A51C-1341A26BD31C}"/>
              </a:ext>
            </a:extLst>
          </p:cNvPr>
          <p:cNvGraphicFramePr>
            <a:graphicFrameLocks noGrp="1"/>
          </p:cNvGraphicFramePr>
          <p:nvPr/>
        </p:nvGraphicFramePr>
        <p:xfrm>
          <a:off x="163070" y="4573355"/>
          <a:ext cx="1387715" cy="190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06BA7F9-D32D-684C-8C82-A0214AE038F8}"/>
              </a:ext>
            </a:extLst>
          </p:cNvPr>
          <p:cNvSpPr/>
          <p:nvPr/>
        </p:nvSpPr>
        <p:spPr>
          <a:xfrm>
            <a:off x="0" y="-53621"/>
            <a:ext cx="12192003" cy="1076158"/>
          </a:xfrm>
          <a:prstGeom prst="rect">
            <a:avLst/>
          </a:prstGeom>
          <a:solidFill>
            <a:srgbClr val="083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8" name="Параллелограмм 7">
            <a:extLst>
              <a:ext uri="{FF2B5EF4-FFF2-40B4-BE49-F238E27FC236}">
                <a16:creationId xmlns:a16="http://schemas.microsoft.com/office/drawing/2014/main" id="{AC1C2694-84D9-1C40-8447-434F1A574A9D}"/>
              </a:ext>
            </a:extLst>
          </p:cNvPr>
          <p:cNvSpPr/>
          <p:nvPr/>
        </p:nvSpPr>
        <p:spPr>
          <a:xfrm>
            <a:off x="239350" y="0"/>
            <a:ext cx="864095" cy="849875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8513F3DF-6DAC-1F48-BC46-DD7405BCA962}"/>
              </a:ext>
            </a:extLst>
          </p:cNvPr>
          <p:cNvSpPr txBox="1"/>
          <p:nvPr/>
        </p:nvSpPr>
        <p:spPr>
          <a:xfrm>
            <a:off x="1089935" y="267168"/>
            <a:ext cx="57806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Times New Roman" pitchFamily="18" charset="0"/>
              </a:rPr>
              <a:t>Порядок получения поддержки МОГФ</a:t>
            </a:r>
            <a:endParaRPr lang="ru-RU" sz="2500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7C2B5042-D178-F54C-A624-CF4C622805FD}"/>
              </a:ext>
            </a:extLst>
          </p:cNvPr>
          <p:cNvSpPr txBox="1"/>
          <p:nvPr/>
        </p:nvSpPr>
        <p:spPr>
          <a:xfrm>
            <a:off x="317884" y="244801"/>
            <a:ext cx="67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D50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CBB880B-0084-43F9-9CCD-455847E84A9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212" y="1889322"/>
            <a:ext cx="1172071" cy="1090535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EB686BD-1BAF-4D39-8607-DDAE817BC344}"/>
              </a:ext>
            </a:extLst>
          </p:cNvPr>
          <p:cNvSpPr/>
          <p:nvPr/>
        </p:nvSpPr>
        <p:spPr>
          <a:xfrm>
            <a:off x="2317315" y="2147733"/>
            <a:ext cx="8943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2"/>
                </a:solidFill>
                <a:latin typeface="Arial"/>
                <a:cs typeface="Arial"/>
              </a:rPr>
              <a:t>1. Самостоятельно обратиться к финансовому партнеру Фонда за кредитом/ займом/ банковской гарантией/ лизингом и представить необходимый комплект документов;</a:t>
            </a:r>
            <a:endParaRPr lang="ru-RU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43DCF79-9309-4DD3-B654-EBEB60FC8EE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44" y="3366370"/>
            <a:ext cx="1618346" cy="1162012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E7524B7-15D3-48CA-9714-8C90C7DB9018}"/>
              </a:ext>
            </a:extLst>
          </p:cNvPr>
          <p:cNvSpPr/>
          <p:nvPr/>
        </p:nvSpPr>
        <p:spPr>
          <a:xfrm>
            <a:off x="2317316" y="3558182"/>
            <a:ext cx="8943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2"/>
                </a:solidFill>
                <a:latin typeface="Arial"/>
                <a:cs typeface="Arial"/>
              </a:rPr>
              <a:t>2. Заполнить заявку на поручительство Фонда при условии положительного решения финансовой организации о предоставлении кредита/займа/банковской гарантии/лизинга и недостаточном собственном обеспечении;</a:t>
            </a:r>
            <a:endParaRPr lang="ru-RU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86E51F7-4E88-48CD-9A02-C75A47396ED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4077" y="5069770"/>
            <a:ext cx="1496434" cy="988540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3565575-3AE0-4ABC-A11E-BF8B3757519F}"/>
              </a:ext>
            </a:extLst>
          </p:cNvPr>
          <p:cNvSpPr/>
          <p:nvPr/>
        </p:nvSpPr>
        <p:spPr>
          <a:xfrm>
            <a:off x="2317315" y="5303814"/>
            <a:ext cx="8943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2"/>
                </a:solidFill>
                <a:latin typeface="Arial"/>
                <a:cs typeface="Arial"/>
              </a:rPr>
              <a:t>3. При условии одобрения Фондом поручительства - подписать договор поручительства и оплатить Фонду вознаграждение</a:t>
            </a:r>
          </a:p>
        </p:txBody>
      </p:sp>
    </p:spTree>
    <p:extLst>
      <p:ext uri="{BB962C8B-B14F-4D97-AF65-F5344CB8AC3E}">
        <p14:creationId xmlns:p14="http://schemas.microsoft.com/office/powerpoint/2010/main" val="371037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ГлавСпец\Desktop\Новый логоти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694014"/>
            <a:ext cx="4241800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60932" y="2171988"/>
            <a:ext cx="57995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>
                <a:solidFill>
                  <a:prstClr val="black"/>
                </a:solidFill>
                <a:latin typeface="Arial" charset="0"/>
                <a:cs typeface="Arial" charset="0"/>
              </a:rPr>
              <a:t>Адрес места нахождения офиса: </a:t>
            </a:r>
          </a:p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endParaRPr lang="ru-RU" i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Arial" charset="0"/>
                <a:cs typeface="Arial" charset="0"/>
              </a:rPr>
              <a:t>143401, Московская обл., </a:t>
            </a:r>
          </a:p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Arial" charset="0"/>
                <a:cs typeface="Arial" charset="0"/>
              </a:rPr>
              <a:t>г. Красногорск, бульвар Строителей д.4. кор.1 бизнес-центр «Кубик», оф.11</a:t>
            </a:r>
          </a:p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Arial" charset="0"/>
                <a:cs typeface="Arial" charset="0"/>
              </a:rPr>
              <a:t>(ст. метро </a:t>
            </a:r>
            <a:r>
              <a:rPr lang="ru-RU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Мякинино</a:t>
            </a:r>
            <a:r>
              <a:rPr lang="ru-RU" b="1" dirty="0">
                <a:solidFill>
                  <a:prstClr val="black"/>
                </a:solidFill>
                <a:latin typeface="Arial" charset="0"/>
                <a:cs typeface="Arial" charset="0"/>
              </a:rPr>
              <a:t>)</a:t>
            </a:r>
          </a:p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Arial" charset="0"/>
                <a:cs typeface="Arial" charset="0"/>
              </a:rPr>
              <a:t>Телефон/факс:  8(495) 730-50-52</a:t>
            </a:r>
          </a:p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E-mail: 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  <a:hlinkClick r:id="rId3"/>
              </a:rPr>
              <a:t>fond@mosreg-garant.ru</a:t>
            </a:r>
            <a:r>
              <a:rPr lang="ru-RU" b="1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</a:p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  <a:hlinkClick r:id="rId4"/>
              </a:rPr>
              <a:t>www.mosreg-garant.ru</a:t>
            </a:r>
            <a:endParaRPr lang="en-US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016B576-C63D-4E13-8867-4A2B0BA586CA}"/>
              </a:ext>
            </a:extLst>
          </p:cNvPr>
          <p:cNvSpPr/>
          <p:nvPr/>
        </p:nvSpPr>
        <p:spPr>
          <a:xfrm>
            <a:off x="0" y="-53621"/>
            <a:ext cx="12192003" cy="1076158"/>
          </a:xfrm>
          <a:prstGeom prst="rect">
            <a:avLst/>
          </a:prstGeom>
          <a:solidFill>
            <a:srgbClr val="083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6" name="Параллелограмм 5">
            <a:extLst>
              <a:ext uri="{FF2B5EF4-FFF2-40B4-BE49-F238E27FC236}">
                <a16:creationId xmlns:a16="http://schemas.microsoft.com/office/drawing/2014/main" id="{BE537B40-6B67-4667-8133-F6E0EEAA3F05}"/>
              </a:ext>
            </a:extLst>
          </p:cNvPr>
          <p:cNvSpPr/>
          <p:nvPr/>
        </p:nvSpPr>
        <p:spPr>
          <a:xfrm>
            <a:off x="239350" y="0"/>
            <a:ext cx="864095" cy="849875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cs typeface="Golos Text" panose="020B0503020202020204" pitchFamily="34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2F881F16-7945-4EED-A91E-51923A8052B9}"/>
              </a:ext>
            </a:extLst>
          </p:cNvPr>
          <p:cNvSpPr txBox="1"/>
          <p:nvPr/>
        </p:nvSpPr>
        <p:spPr>
          <a:xfrm>
            <a:off x="317884" y="244801"/>
            <a:ext cx="67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rgbClr val="002D50"/>
                </a:solidFill>
                <a:ea typeface="Verdana" panose="020B0604030504040204" pitchFamily="34" charset="0"/>
                <a:cs typeface="Times New Roman" panose="02020603050405020304" pitchFamily="18" charset="0"/>
              </a:rPr>
              <a:t>6</a:t>
            </a:r>
            <a:endParaRPr lang="ru-RU" sz="2400" b="1" dirty="0">
              <a:solidFill>
                <a:srgbClr val="002D50"/>
              </a:solidFill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200C0A36-119F-43A9-AC19-3BC4694004FC}"/>
              </a:ext>
            </a:extLst>
          </p:cNvPr>
          <p:cNvSpPr txBox="1"/>
          <p:nvPr/>
        </p:nvSpPr>
        <p:spPr>
          <a:xfrm>
            <a:off x="1342794" y="224362"/>
            <a:ext cx="96383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Times New Roman" pitchFamily="18" charset="0"/>
              </a:rPr>
              <a:t>Контакты</a:t>
            </a:r>
            <a:endParaRPr lang="ru-RU" sz="2500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581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12124</TotalTime>
  <Words>563</Words>
  <Application>Microsoft Office PowerPoint</Application>
  <PresentationFormat>Широкоэкранный</PresentationFormat>
  <Paragraphs>74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Golos Text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290</cp:revision>
  <cp:lastPrinted>2026-10-21T12:30:09Z</cp:lastPrinted>
  <dcterms:created xsi:type="dcterms:W3CDTF">2021-07-08T06:23:21Z</dcterms:created>
  <dcterms:modified xsi:type="dcterms:W3CDTF">2026-10-21T13:04:35Z</dcterms:modified>
</cp:coreProperties>
</file>